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2" r:id="rId3"/>
  </p:sldMasterIdLst>
  <p:notesMasterIdLst>
    <p:notesMasterId r:id="rId36"/>
  </p:notesMasterIdLst>
  <p:sldIdLst>
    <p:sldId id="258" r:id="rId4"/>
    <p:sldId id="259" r:id="rId5"/>
    <p:sldId id="262" r:id="rId6"/>
    <p:sldId id="271" r:id="rId7"/>
    <p:sldId id="284" r:id="rId8"/>
    <p:sldId id="361" r:id="rId9"/>
    <p:sldId id="329" r:id="rId10"/>
    <p:sldId id="285" r:id="rId11"/>
    <p:sldId id="323" r:id="rId12"/>
    <p:sldId id="303" r:id="rId13"/>
    <p:sldId id="324" r:id="rId14"/>
    <p:sldId id="325" r:id="rId15"/>
    <p:sldId id="278" r:id="rId16"/>
    <p:sldId id="286" r:id="rId17"/>
    <p:sldId id="326" r:id="rId18"/>
    <p:sldId id="341" r:id="rId19"/>
    <p:sldId id="342" r:id="rId20"/>
    <p:sldId id="343" r:id="rId21"/>
    <p:sldId id="344" r:id="rId22"/>
    <p:sldId id="345" r:id="rId23"/>
    <p:sldId id="346" r:id="rId24"/>
    <p:sldId id="347" r:id="rId25"/>
    <p:sldId id="327" r:id="rId26"/>
    <p:sldId id="348" r:id="rId27"/>
    <p:sldId id="353" r:id="rId28"/>
    <p:sldId id="349" r:id="rId29"/>
    <p:sldId id="350" r:id="rId30"/>
    <p:sldId id="351" r:id="rId31"/>
    <p:sldId id="352" r:id="rId32"/>
    <p:sldId id="360" r:id="rId33"/>
    <p:sldId id="281" r:id="rId34"/>
    <p:sldId id="340" r:id="rId3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E"/>
    <a:srgbClr val="75A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howGuides="1">
      <p:cViewPr varScale="1">
        <p:scale>
          <a:sx n="84" d="100"/>
          <a:sy n="84" d="100"/>
        </p:scale>
        <p:origin x="-744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890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102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>
            <a:lvl1pPr algn="l">
              <a:defRPr sz="1200">
                <a:solidFill>
                  <a:srgbClr val="898989"/>
                </a:solidFill>
                <a:ea typeface="宋体" panose="02010600030101010101" pitchFamily="2" charset="-122"/>
              </a:defRPr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102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>
            <a:lvl1pPr algn="ctr">
              <a:defRPr sz="1200">
                <a:solidFill>
                  <a:srgbClr val="898989"/>
                </a:solidFill>
                <a:ea typeface="宋体" panose="02010600030101010101" pitchFamily="2" charset="-122"/>
              </a:defRPr>
            </a:lvl1pPr>
          </a:lstStyle>
          <a:p>
            <a:pPr lvl="0" fontAlgn="base"/>
            <a:endParaRPr/>
          </a:p>
        </p:txBody>
      </p:sp>
      <p:sp>
        <p:nvSpPr>
          <p:cNvPr id="103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>
            <a:lvl1pPr algn="r">
              <a:defRPr sz="1200">
                <a:solidFill>
                  <a:srgbClr val="898989"/>
                </a:solidFill>
                <a:ea typeface="宋体" panose="02010600030101010101" pitchFamily="2" charset="-122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914400" lvl="0" indent="-914400" algn="l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panose="020F0302020204030204" charset="0"/>
        </a:defRPr>
      </a:lvl1pPr>
    </p:titleStyle>
    <p:bodyStyle>
      <a:lvl1pPr marL="228600" lvl="0" indent="-228600" algn="l" defTabSz="914400" eaLnBrk="1" fontAlgn="base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charset="0"/>
        </a:defRPr>
      </a:lvl1pPr>
      <a:lvl2pPr marL="685800" lvl="1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2pPr>
      <a:lvl3pPr marL="1143000" lvl="2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3pPr>
      <a:lvl4pPr marL="1600200" lvl="3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4pPr>
      <a:lvl5pPr marL="2057400" lvl="4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102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>
            <a:lvl1pPr algn="l">
              <a:defRPr sz="1200">
                <a:solidFill>
                  <a:srgbClr val="898989"/>
                </a:solidFill>
                <a:ea typeface="宋体" panose="02010600030101010101" pitchFamily="2" charset="-122"/>
              </a:defRPr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102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>
            <a:lvl1pPr algn="ctr">
              <a:defRPr sz="1200">
                <a:solidFill>
                  <a:srgbClr val="898989"/>
                </a:solidFill>
                <a:ea typeface="宋体" panose="02010600030101010101" pitchFamily="2" charset="-122"/>
              </a:defRPr>
            </a:lvl1pPr>
          </a:lstStyle>
          <a:p>
            <a:pPr lvl="0" fontAlgn="base"/>
            <a:endParaRPr/>
          </a:p>
        </p:txBody>
      </p:sp>
      <p:sp>
        <p:nvSpPr>
          <p:cNvPr id="103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>
            <a:lvl1pPr algn="r">
              <a:defRPr sz="1200">
                <a:solidFill>
                  <a:srgbClr val="898989"/>
                </a:solidFill>
                <a:ea typeface="宋体" panose="02010600030101010101" pitchFamily="2" charset="-122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914400" lvl="0" indent="-914400" algn="l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panose="020F0302020204030204" charset="0"/>
        </a:defRPr>
      </a:lvl1pPr>
    </p:titleStyle>
    <p:bodyStyle>
      <a:lvl1pPr marL="228600" lvl="0" indent="-228600" algn="l" defTabSz="914400" eaLnBrk="1" fontAlgn="base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charset="0"/>
        </a:defRPr>
      </a:lvl1pPr>
      <a:lvl2pPr marL="685800" lvl="1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2pPr>
      <a:lvl3pPr marL="1143000" lvl="2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3pPr>
      <a:lvl4pPr marL="1600200" lvl="3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4pPr>
      <a:lvl5pPr marL="2057400" lvl="4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102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>
            <a:lvl1pPr algn="l">
              <a:defRPr sz="1200">
                <a:solidFill>
                  <a:srgbClr val="898989"/>
                </a:solidFill>
                <a:ea typeface="宋体" panose="02010600030101010101" pitchFamily="2" charset="-122"/>
              </a:defRPr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2019/11/26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  <p:sp>
        <p:nvSpPr>
          <p:cNvPr id="102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>
            <a:lvl1pPr algn="ctr">
              <a:defRPr sz="1200">
                <a:solidFill>
                  <a:srgbClr val="898989"/>
                </a:solidFill>
                <a:ea typeface="宋体" panose="02010600030101010101" pitchFamily="2" charset="-122"/>
              </a:defRPr>
            </a:lvl1pPr>
          </a:lstStyle>
          <a:p>
            <a:pPr lvl="0" fontAlgn="base"/>
            <a:endParaRPr/>
          </a:p>
        </p:txBody>
      </p:sp>
      <p:sp>
        <p:nvSpPr>
          <p:cNvPr id="103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/>
          <a:lstStyle>
            <a:lvl1pPr algn="r">
              <a:defRPr sz="1200">
                <a:solidFill>
                  <a:srgbClr val="898989"/>
                </a:solidFill>
                <a:ea typeface="宋体" panose="02010600030101010101" pitchFamily="2" charset="-122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914400" lvl="0" indent="-914400" algn="l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panose="020F0302020204030204" charset="0"/>
        </a:defRPr>
      </a:lvl1pPr>
    </p:titleStyle>
    <p:bodyStyle>
      <a:lvl1pPr marL="228600" lvl="0" indent="-228600" algn="l" defTabSz="914400" eaLnBrk="1" fontAlgn="base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charset="0"/>
        </a:defRPr>
      </a:lvl1pPr>
      <a:lvl2pPr marL="685800" lvl="1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2pPr>
      <a:lvl3pPr marL="1143000" lvl="2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3pPr>
      <a:lvl4pPr marL="1600200" lvl="3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4pPr>
      <a:lvl5pPr marL="2057400" lvl="4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charset="0"/>
          <a:ea typeface="宋体" panose="02010600030101010101" pitchFamily="2" charset="-122"/>
          <a:cs typeface="+mn-cs"/>
          <a:sym typeface="Calibri" panose="020F0502020204030204" charset="0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defRPr sz="1800" kern="1200" baseline="0">
          <a:solidFill>
            <a:schemeClr val="tx1"/>
          </a:solidFill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椭圆 1"/>
          <p:cNvSpPr/>
          <p:nvPr/>
        </p:nvSpPr>
        <p:spPr>
          <a:xfrm>
            <a:off x="3221038" y="565785"/>
            <a:ext cx="5726112" cy="5726113"/>
          </a:xfrm>
          <a:prstGeom prst="ellipse">
            <a:avLst/>
          </a:prstGeom>
          <a:solidFill>
            <a:srgbClr val="263346">
              <a:alpha val="68999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 dirty="0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椭圆 10"/>
          <p:cNvSpPr/>
          <p:nvPr/>
        </p:nvSpPr>
        <p:spPr>
          <a:xfrm>
            <a:off x="3360738" y="730250"/>
            <a:ext cx="5446712" cy="5446713"/>
          </a:xfrm>
          <a:prstGeom prst="ellipse">
            <a:avLst/>
          </a:prstGeom>
          <a:noFill/>
          <a:ln w="88900" cap="flat" cmpd="sng">
            <a:solidFill>
              <a:srgbClr val="D0EAEB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3077" name="直接连接符 21"/>
          <p:cNvSpPr/>
          <p:nvPr/>
        </p:nvSpPr>
        <p:spPr>
          <a:xfrm>
            <a:off x="3924300" y="3425825"/>
            <a:ext cx="4319588" cy="0"/>
          </a:xfrm>
          <a:prstGeom prst="line">
            <a:avLst/>
          </a:prstGeom>
          <a:ln w="6350" cap="flat" cmpd="sng">
            <a:solidFill>
              <a:srgbClr val="FFFFFF">
                <a:alpha val="59000"/>
              </a:srgbClr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078" name="文本框 23"/>
          <p:cNvSpPr/>
          <p:nvPr/>
        </p:nvSpPr>
        <p:spPr>
          <a:xfrm>
            <a:off x="3981768" y="1429068"/>
            <a:ext cx="4299585" cy="193802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12000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Umor</a:t>
            </a:r>
          </a:p>
        </p:txBody>
      </p:sp>
      <p:sp>
        <p:nvSpPr>
          <p:cNvPr id="3079" name="文本框 24"/>
          <p:cNvSpPr/>
          <p:nvPr/>
        </p:nvSpPr>
        <p:spPr>
          <a:xfrm>
            <a:off x="4487863" y="4781550"/>
            <a:ext cx="30988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华文宋体" panose="02010600040101010101" pitchFamily="2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华文宋体" panose="02010600040101010101" pitchFamily="2" charset="-122"/>
            </a:endParaRPr>
          </a:p>
        </p:txBody>
      </p:sp>
      <p:sp>
        <p:nvSpPr>
          <p:cNvPr id="3080" name="椭圆 25"/>
          <p:cNvSpPr/>
          <p:nvPr/>
        </p:nvSpPr>
        <p:spPr>
          <a:xfrm>
            <a:off x="2946400" y="298450"/>
            <a:ext cx="6311900" cy="6310313"/>
          </a:xfrm>
          <a:prstGeom prst="ellipse">
            <a:avLst/>
          </a:prstGeom>
          <a:noFill/>
          <a:ln w="6350" cap="flat" cmpd="sng">
            <a:solidFill>
              <a:srgbClr val="FFFFFF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3081" name="椭圆 26"/>
          <p:cNvSpPr/>
          <p:nvPr/>
        </p:nvSpPr>
        <p:spPr>
          <a:xfrm>
            <a:off x="2676525" y="0"/>
            <a:ext cx="6837363" cy="6837363"/>
          </a:xfrm>
          <a:prstGeom prst="ellipse">
            <a:avLst/>
          </a:prstGeom>
          <a:noFill/>
          <a:ln w="6350" cap="flat" cmpd="sng">
            <a:solidFill>
              <a:srgbClr val="FFFFFF">
                <a:alpha val="3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3082" name="椭圆 27"/>
          <p:cNvSpPr/>
          <p:nvPr/>
        </p:nvSpPr>
        <p:spPr>
          <a:xfrm>
            <a:off x="1773238" y="-906462"/>
            <a:ext cx="8637587" cy="8637587"/>
          </a:xfrm>
          <a:prstGeom prst="ellipse">
            <a:avLst/>
          </a:prstGeom>
          <a:noFill/>
          <a:ln w="6350" cap="flat" cmpd="sng">
            <a:solidFill>
              <a:srgbClr val="FFFFFF">
                <a:alpha val="28999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pic>
        <p:nvPicPr>
          <p:cNvPr id="5130" name="图片 1" descr="WeChat Image_201911192347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2703" y="4860926"/>
            <a:ext cx="1495742" cy="149574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nlp2c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15" y="144780"/>
            <a:ext cx="1597025" cy="1437640"/>
          </a:xfrm>
          <a:prstGeom prst="rect">
            <a:avLst/>
          </a:prstGeom>
        </p:spPr>
      </p:pic>
      <p:pic>
        <p:nvPicPr>
          <p:cNvPr id="3" name="图片 2" descr="umac_logo_v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660" y="144780"/>
            <a:ext cx="1598295" cy="1493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64647" y="3552081"/>
            <a:ext cx="387540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UM </a:t>
            </a:r>
            <a:r>
              <a:rPr lang="ja-JP" altLang="en-US" sz="6000" b="1">
                <a:solidFill>
                  <a:schemeClr val="bg1"/>
                </a:solidFill>
              </a:rPr>
              <a:t>小助手</a:t>
            </a:r>
            <a:endParaRPr lang="en-US" altLang="ja-JP" sz="6000" b="1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175537" y="4682679"/>
            <a:ext cx="3243580" cy="1014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</a:rPr>
              <a:t>“</a:t>
            </a:r>
            <a:r>
              <a:rPr lang="ja-JP" altLang="en-US" sz="6000" b="1">
                <a:solidFill>
                  <a:schemeClr val="bg1"/>
                </a:solidFill>
                <a:latin typeface="Microsoft PhagsPa" panose="020B0502040204020203" pitchFamily="34" charset="0"/>
                <a:cs typeface="Microsoft PhagsPa" panose="020B0502040204020203" pitchFamily="34" charset="0"/>
              </a:rPr>
              <a:t>幽默</a:t>
            </a:r>
            <a:r>
              <a:rPr lang="zh-CN" altLang="en-US" sz="6000" b="1" dirty="0">
                <a:solidFill>
                  <a:schemeClr val="bg1"/>
                </a:solidFill>
              </a:rPr>
              <a:t>”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15" name="文本框 12"/>
          <p:cNvSpPr/>
          <p:nvPr/>
        </p:nvSpPr>
        <p:spPr>
          <a:xfrm>
            <a:off x="613727" y="5327827"/>
            <a:ext cx="2108835" cy="13220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>
            <a:defPPr>
              <a:defRPr lang="zh-CN"/>
            </a:defPPr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lvl="5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lvl="6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lvl="7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lvl="8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r>
              <a:rPr lang="en-US" altLang="zh-CN" sz="2000" b="1" dirty="0"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Ken, </a:t>
            </a:r>
            <a:r>
              <a:rPr lang="zh-CN" altLang="en-US" sz="2000" b="1" dirty="0"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C</a:t>
            </a:r>
            <a:r>
              <a:rPr lang="en-US" altLang="zh-CN" sz="2000" b="1" dirty="0"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hen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华文宋体" panose="02010600040101010101" pitchFamily="2" charset="-122"/>
            </a:endParaRPr>
          </a:p>
          <a:p>
            <a:pPr algn="ctr"/>
            <a:r>
              <a:rPr lang="zh-CN" altLang="en-US" sz="2000" b="1" dirty="0"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 </a:t>
            </a:r>
            <a:r>
              <a:rPr lang="en-US" altLang="zh-CN" sz="2000" b="1" dirty="0"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Jonphy, </a:t>
            </a:r>
            <a:r>
              <a:rPr lang="zh-CN" altLang="en-US" sz="2000" b="1" dirty="0"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L</a:t>
            </a:r>
            <a:r>
              <a:rPr lang="en-US" altLang="zh-CN" sz="2000" b="1" dirty="0"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i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华文宋体" panose="02010600040101010101" pitchFamily="2" charset="-122"/>
            </a:endParaRPr>
          </a:p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William, 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Z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hang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华文宋体" panose="02010600040101010101" pitchFamily="2" charset="-122"/>
            </a:endParaRPr>
          </a:p>
          <a:p>
            <a:pPr algn="ctr"/>
            <a:endParaRPr lang="zh-CN" altLang="en-US" sz="2000" b="1" dirty="0">
              <a:solidFill>
                <a:schemeClr val="tx1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华文宋体" panose="02010600040101010101" pitchFamily="2" charset="-122"/>
            </a:endParaRPr>
          </a:p>
        </p:txBody>
      </p:sp>
      <p:sp>
        <p:nvSpPr>
          <p:cNvPr id="16" name="文本框 12"/>
          <p:cNvSpPr/>
          <p:nvPr/>
        </p:nvSpPr>
        <p:spPr>
          <a:xfrm>
            <a:off x="234315" y="6247307"/>
            <a:ext cx="2867660" cy="39878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>
            <a:defPPr>
              <a:defRPr lang="zh-CN"/>
            </a:defPPr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lvl="5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lvl="6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lvl="7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lvl="8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指導教師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:Derek Wong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6188393" y="3099435"/>
            <a:ext cx="5276850" cy="27844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Umor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對用戶的提問進行分析，當用戶請求比較數據時，對提及的</a:t>
            </a:r>
            <a:r>
              <a:rPr lang="zh-CN" altLang="en-US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所有對象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分別分析比較並返回用戶所</a:t>
            </a:r>
            <a:r>
              <a:rPr lang="zh-CN" altLang="en-US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要求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的數據。</a:t>
            </a:r>
          </a:p>
          <a:p>
            <a:pPr>
              <a:lnSpc>
                <a:spcPts val="3500"/>
              </a:lnSpc>
            </a:pPr>
            <a:endParaRPr lang="zh-CN" altLang="en-US" sz="2400" dirty="0">
              <a:solidFill>
                <a:srgbClr val="3F3E40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方正姚体" panose="02010601030101010101" pitchFamily="2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進行對比對象可以</a:t>
            </a:r>
            <a:r>
              <a:rPr lang="zh-CN" altLang="en-US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超過</a:t>
            </a:r>
            <a:r>
              <a:rPr lang="en-US" altLang="zh-CN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2</a:t>
            </a:r>
            <a:r>
              <a:rPr lang="zh-CN" altLang="en-US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個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。</a:t>
            </a:r>
          </a:p>
        </p:txBody>
      </p:sp>
      <p:sp>
        <p:nvSpPr>
          <p:cNvPr id="9225" name="矩形 21"/>
          <p:cNvSpPr/>
          <p:nvPr/>
        </p:nvSpPr>
        <p:spPr>
          <a:xfrm>
            <a:off x="6188393" y="1035159"/>
            <a:ext cx="35356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消耗比較</a:t>
            </a:r>
            <a:r>
              <a:rPr lang="en-US" altLang="zh-CN" sz="3600" b="1" dirty="0">
                <a:solidFill>
                  <a:srgbClr val="2F2637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rPr>
              <a:t> </a:t>
            </a:r>
          </a:p>
          <a:p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針對用戶的具體問題</a:t>
            </a:r>
          </a:p>
          <a:p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對比各項設施的用電情況</a:t>
            </a:r>
            <a:endParaRPr lang="zh-CN" sz="3200" b="1" dirty="0">
              <a:solidFill>
                <a:srgbClr val="262626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微软雅黑" panose="020B0503020204020204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849100" y="6469380"/>
            <a:ext cx="32385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8</a:t>
            </a:r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055" y="0"/>
            <a:ext cx="3429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當用戶點擊【</a:t>
            </a:r>
            <a:r>
              <a:rPr lang="zh-CN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設定目標用量</a:t>
            </a: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】時，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Umor 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會請求用戶輸入用量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(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單位為 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kwh)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，並儲存用戶返回的數據。</a:t>
            </a:r>
          </a:p>
          <a:p>
            <a:pPr>
              <a:lnSpc>
                <a:spcPts val="3500"/>
              </a:lnSpc>
            </a:pPr>
            <a:endParaRPr lang="zh-CN" altLang="en-US" sz="2400" dirty="0">
              <a:solidFill>
                <a:srgbClr val="3F3E40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方正姚体" panose="02010601030101010101" pitchFamily="2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設定完成後，當用戶要求【</a:t>
            </a:r>
            <a:r>
              <a:rPr lang="zh-CN" altLang="en-US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用電警報通知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】時，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Umor 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會判斷當前用量是否超出預設值，並返回結果。</a:t>
            </a:r>
            <a:endParaRPr lang="zh-CN" altLang="en-US" sz="1600" dirty="0">
              <a:solidFill>
                <a:srgbClr val="3F3E40"/>
              </a:solidFill>
              <a:latin typeface="方正姚体" panose="02010601030101010101" pitchFamily="2" charset="-122"/>
              <a:ea typeface="方正姚体" panose="02010601030101010101" pitchFamily="2" charset="-122"/>
              <a:sym typeface="方正姚体" panose="02010601030101010101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8" y="960003"/>
            <a:ext cx="41452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省電監察</a:t>
            </a:r>
            <a:r>
              <a:rPr lang="en-US" altLang="zh-CN" sz="3600" b="1" dirty="0">
                <a:solidFill>
                  <a:srgbClr val="2F2637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rPr>
              <a:t> </a:t>
            </a:r>
          </a:p>
          <a:p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設置監察目標用量</a:t>
            </a:r>
          </a:p>
          <a:p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以及對警報值達成情況的通知</a:t>
            </a:r>
            <a:endParaRPr lang="zh-CN" sz="3200" b="1" dirty="0">
              <a:solidFill>
                <a:srgbClr val="262626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微软雅黑" panose="020B0503020204020204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750" y="-3810"/>
            <a:ext cx="3424555" cy="68510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849100" y="6469380"/>
            <a:ext cx="32385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9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6169343" y="3625454"/>
            <a:ext cx="5276850" cy="1886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用戶可以自由選擇想要</a:t>
            </a:r>
            <a:r>
              <a:rPr lang="zh-CN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預測的對象</a:t>
            </a: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和</a:t>
            </a:r>
            <a:r>
              <a:rPr lang="zh-CN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預測週期</a:t>
            </a: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，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Umor 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可以識別目標對象並通過學習計算出階段消耗量</a:t>
            </a:r>
            <a:endParaRPr lang="zh-CN" altLang="en-US" dirty="0">
              <a:solidFill>
                <a:srgbClr val="FDFDFD"/>
              </a:solidFill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>
              <a:lnSpc>
                <a:spcPts val="3500"/>
              </a:lnSpc>
            </a:pPr>
            <a:endParaRPr lang="zh-CN" altLang="en-US" dirty="0">
              <a:solidFill>
                <a:srgbClr val="3F3F3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微软雅黑" panose="020B0503020204020204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6169343" y="1385888"/>
            <a:ext cx="38404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電力預測</a:t>
            </a:r>
            <a:endParaRPr lang="en-US" altLang="zh-CN" sz="3600" b="1" dirty="0">
              <a:solidFill>
                <a:srgbClr val="2F2637"/>
              </a:solidFill>
              <a:latin typeface="方正姚体" panose="02010601030101010101" pitchFamily="2" charset="-122"/>
              <a:ea typeface="方正姚体" panose="02010601030101010101" pitchFamily="2" charset="-122"/>
              <a:sym typeface="方正姚体" panose="02010601030101010101" pitchFamily="2" charset="-122"/>
            </a:endParaRPr>
          </a:p>
          <a:p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微软雅黑" panose="020B0503020204020204" pitchFamily="2" charset="-122"/>
              </a:rPr>
              <a:t>通過分析和學習電力消耗</a:t>
            </a:r>
          </a:p>
          <a:p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微软雅黑" panose="020B0503020204020204" pitchFamily="2" charset="-122"/>
              </a:rPr>
              <a:t>對未來幾天或幾周進行預測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80" y="3810"/>
            <a:ext cx="3430270" cy="68611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10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7" y="2616679"/>
            <a:ext cx="6025519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en-US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當用戶在左下角的 </a:t>
            </a:r>
            <a:r>
              <a:rPr lang="en-US" altLang="zh-CN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''</a:t>
            </a:r>
            <a:r>
              <a:rPr lang="zh-CN" altLang="en-US" sz="22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監察拓展</a:t>
            </a:r>
            <a:r>
              <a:rPr lang="en-US" altLang="zh-CN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'' </a:t>
            </a:r>
            <a:r>
              <a:rPr lang="zh-CN" altLang="en-US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按鈕彈出界面</a:t>
            </a:r>
          </a:p>
          <a:p>
            <a:pPr>
              <a:lnSpc>
                <a:spcPts val="3500"/>
              </a:lnSpc>
            </a:pPr>
            <a:r>
              <a:rPr lang="zh-CN" altLang="en-US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中點擊【獲取】取得數據。</a:t>
            </a:r>
          </a:p>
          <a:p>
            <a:pPr>
              <a:lnSpc>
                <a:spcPts val="3500"/>
              </a:lnSpc>
            </a:pPr>
            <a:r>
              <a:rPr lang="en-US" altLang="zh-CN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Umor </a:t>
            </a:r>
            <a:r>
              <a:rPr lang="zh-CN" altLang="en-US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將為用戶獲取各設施的電力消耗狀態，並附有</a:t>
            </a:r>
            <a:r>
              <a:rPr lang="zh-CN" altLang="en-US" sz="22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柱狀圖</a:t>
            </a:r>
            <a:r>
              <a:rPr lang="zh-CN" altLang="en-US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方便用戶進行對比。</a:t>
            </a:r>
          </a:p>
          <a:p>
            <a:pPr>
              <a:lnSpc>
                <a:spcPts val="3500"/>
              </a:lnSpc>
            </a:pPr>
            <a:endParaRPr lang="zh-CN" altLang="en-US" sz="2200" dirty="0">
              <a:solidFill>
                <a:srgbClr val="3F3E40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Agency FB" panose="020B0503020202020204" pitchFamily="2" charset="0"/>
            </a:endParaRPr>
          </a:p>
          <a:p>
            <a:pPr>
              <a:lnSpc>
                <a:spcPts val="3500"/>
              </a:lnSpc>
            </a:pPr>
            <a:r>
              <a:rPr lang="zh-CN" altLang="en-US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柱狀圖可通過橫向的 </a:t>
            </a:r>
            <a:r>
              <a:rPr lang="en-US" altLang="zh-CN" sz="22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touch scroll </a:t>
            </a:r>
            <a:r>
              <a:rPr lang="zh-CN" altLang="en-US" sz="22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Agency FB" panose="020B0503020202020204" pitchFamily="2" charset="0"/>
              </a:rPr>
              <a:t>來瀏覽全部設施。</a:t>
            </a:r>
          </a:p>
        </p:txBody>
      </p:sp>
      <p:sp>
        <p:nvSpPr>
          <p:cNvPr id="9225" name="矩形 21"/>
          <p:cNvSpPr/>
          <p:nvPr/>
        </p:nvSpPr>
        <p:spPr>
          <a:xfrm>
            <a:off x="763588" y="972529"/>
            <a:ext cx="3230880" cy="147637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4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實時監察</a:t>
            </a:r>
          </a:p>
          <a:p>
            <a:r>
              <a:rPr lang="zh-CN" alt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微软雅黑" panose="020B0503020204020204" pitchFamily="2" charset="-122"/>
              </a:rPr>
              <a:t>顯示現時電力消耗狀態</a:t>
            </a:r>
          </a:p>
        </p:txBody>
      </p:sp>
      <p:pic>
        <p:nvPicPr>
          <p:cNvPr id="4" name="e3b770db257b76652cdf14f5cc1cba63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1515" y="242570"/>
            <a:ext cx="2933700" cy="63728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11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9224" grpId="0"/>
      <p:bldP spid="92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7" name="椭圆 52"/>
          <p:cNvSpPr/>
          <p:nvPr/>
        </p:nvSpPr>
        <p:spPr>
          <a:xfrm>
            <a:off x="3870325" y="5586413"/>
            <a:ext cx="923925" cy="923925"/>
          </a:xfrm>
          <a:prstGeom prst="ellipse">
            <a:avLst/>
          </a:prstGeom>
          <a:solidFill>
            <a:srgbClr val="2F2637"/>
          </a:solid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3558" name="椭圆 53"/>
          <p:cNvSpPr/>
          <p:nvPr/>
        </p:nvSpPr>
        <p:spPr>
          <a:xfrm>
            <a:off x="3432175" y="1146175"/>
            <a:ext cx="631825" cy="631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3559" name="文本框 54"/>
          <p:cNvSpPr/>
          <p:nvPr/>
        </p:nvSpPr>
        <p:spPr>
          <a:xfrm>
            <a:off x="6107430" y="3476625"/>
            <a:ext cx="500951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  </a:t>
            </a:r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Calibri" panose="020F0502020204030204" charset="0"/>
              </a:rPr>
              <a:t>此外</a:t>
            </a:r>
            <a:r>
              <a:rPr lang="en-US" altLang="zh-CN" sz="3200" b="1" dirty="0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Calibri" panose="020F0502020204030204" charset="0"/>
              </a:rPr>
              <a:t>,Umor </a:t>
            </a:r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Calibri" panose="020F0502020204030204" charset="0"/>
              </a:rPr>
              <a:t>還可以做什麼</a:t>
            </a:r>
          </a:p>
        </p:txBody>
      </p:sp>
      <p:sp>
        <p:nvSpPr>
          <p:cNvPr id="23561" name="直接连接符 56"/>
          <p:cNvSpPr/>
          <p:nvPr/>
        </p:nvSpPr>
        <p:spPr>
          <a:xfrm rot="5400000">
            <a:off x="8612188" y="2478088"/>
            <a:ext cx="0" cy="3600450"/>
          </a:xfrm>
          <a:prstGeom prst="line">
            <a:avLst/>
          </a:prstGeom>
          <a:ln w="1270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3562" name="椭圆 58"/>
          <p:cNvSpPr/>
          <p:nvPr/>
        </p:nvSpPr>
        <p:spPr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3563" name="组合 59"/>
          <p:cNvGrpSpPr/>
          <p:nvPr/>
        </p:nvGrpSpPr>
        <p:grpSpPr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23564" name="Freeform 25"/>
            <p:cNvSpPr/>
            <p:nvPr/>
          </p:nvSpPr>
          <p:spPr>
            <a:xfrm>
              <a:off x="893763" y="1676400"/>
              <a:ext cx="655638" cy="655638"/>
            </a:xfrm>
            <a:custGeom>
              <a:avLst/>
              <a:gdLst/>
              <a:ahLst/>
              <a:cxnLst>
                <a:cxn ang="0">
                  <a:pos x="206" y="413"/>
                </a:cxn>
                <a:cxn ang="0">
                  <a:pos x="0" y="0"/>
                </a:cxn>
                <a:cxn ang="0">
                  <a:pos x="413" y="0"/>
                </a:cxn>
                <a:cxn ang="0">
                  <a:pos x="206" y="413"/>
                </a:cxn>
              </a:cxnLst>
              <a:rect l="0" t="0" r="0" b="0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5" name="任意多边形 61"/>
            <p:cNvSpPr/>
            <p:nvPr/>
          </p:nvSpPr>
          <p:spPr>
            <a:xfrm>
              <a:off x="0" y="0"/>
              <a:ext cx="2438400" cy="1774825"/>
            </a:xfrm>
            <a:custGeom>
              <a:avLst/>
              <a:gdLst/>
              <a:ahLst/>
              <a:cxnLst>
                <a:cxn ang="0">
                  <a:pos x="290196" y="0"/>
                </a:cxn>
                <a:cxn ang="0">
                  <a:pos x="2151973" y="0"/>
                </a:cxn>
                <a:cxn ang="0">
                  <a:pos x="2438400" y="286384"/>
                </a:cxn>
                <a:cxn ang="0">
                  <a:pos x="2438400" y="1484673"/>
                </a:cxn>
                <a:cxn ang="0">
                  <a:pos x="2151973" y="1774825"/>
                </a:cxn>
                <a:cxn ang="0">
                  <a:pos x="290196" y="1774825"/>
                </a:cxn>
                <a:cxn ang="0">
                  <a:pos x="0" y="1484673"/>
                </a:cxn>
                <a:cxn ang="0">
                  <a:pos x="0" y="286384"/>
                </a:cxn>
                <a:cxn ang="0">
                  <a:pos x="290196" y="0"/>
                </a:cxn>
                <a:cxn ang="0">
                  <a:pos x="471488" y="425450"/>
                </a:cxn>
                <a:cxn ang="0">
                  <a:pos x="471488" y="598488"/>
                </a:cxn>
                <a:cxn ang="0">
                  <a:pos x="1971676" y="598488"/>
                </a:cxn>
                <a:cxn ang="0">
                  <a:pos x="1971676" y="425450"/>
                </a:cxn>
                <a:cxn ang="0">
                  <a:pos x="471488" y="425450"/>
                </a:cxn>
                <a:cxn ang="0">
                  <a:pos x="471488" y="801688"/>
                </a:cxn>
                <a:cxn ang="0">
                  <a:pos x="471488" y="971551"/>
                </a:cxn>
                <a:cxn ang="0">
                  <a:pos x="1971676" y="971551"/>
                </a:cxn>
                <a:cxn ang="0">
                  <a:pos x="1971676" y="801688"/>
                </a:cxn>
                <a:cxn ang="0">
                  <a:pos x="471488" y="801688"/>
                </a:cxn>
                <a:cxn ang="0">
                  <a:pos x="471488" y="1174750"/>
                </a:cxn>
                <a:cxn ang="0">
                  <a:pos x="471488" y="1347788"/>
                </a:cxn>
                <a:cxn ang="0">
                  <a:pos x="1971676" y="1347788"/>
                </a:cxn>
                <a:cxn ang="0">
                  <a:pos x="1971676" y="1174750"/>
                </a:cxn>
                <a:cxn ang="0">
                  <a:pos x="471488" y="1174750"/>
                </a:cxn>
              </a:cxnLst>
              <a:rect l="0" t="0" r="0" b="0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172" name="椭圆 51"/>
          <p:cNvSpPr/>
          <p:nvPr/>
        </p:nvSpPr>
        <p:spPr>
          <a:xfrm>
            <a:off x="1057275" y="1950403"/>
            <a:ext cx="3635375" cy="363537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82" name="椭圆 14"/>
          <p:cNvSpPr/>
          <p:nvPr/>
        </p:nvSpPr>
        <p:spPr>
          <a:xfrm>
            <a:off x="1078230" y="1950403"/>
            <a:ext cx="3635375" cy="3635375"/>
          </a:xfrm>
          <a:prstGeom prst="ellipse">
            <a:avLst/>
          </a:prstGeom>
          <a:solidFill>
            <a:srgbClr val="2F2637">
              <a:alpha val="50000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83" name="椭圆 15"/>
          <p:cNvSpPr/>
          <p:nvPr/>
        </p:nvSpPr>
        <p:spPr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84" name="文本框 57"/>
          <p:cNvSpPr/>
          <p:nvPr/>
        </p:nvSpPr>
        <p:spPr>
          <a:xfrm>
            <a:off x="1971675" y="2668588"/>
            <a:ext cx="1830070" cy="221488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13800" b="1" dirty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04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12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校內各單位負責人資訊</a:t>
            </a:r>
          </a:p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校內設施相關資訊及使用方法</a:t>
            </a:r>
          </a:p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課程及學院介紹</a:t>
            </a:r>
          </a:p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入學指南及準備</a:t>
            </a:r>
          </a:p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學生生活疑問解答</a:t>
            </a:r>
          </a:p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商鋪及其他單位資訊</a:t>
            </a:r>
          </a:p>
          <a:p>
            <a:pPr>
              <a:lnSpc>
                <a:spcPts val="3500"/>
              </a:lnSpc>
            </a:pPr>
            <a:endParaRPr lang="zh-CN" altLang="en-US" dirty="0">
              <a:solidFill>
                <a:srgbClr val="3F3F3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微软雅黑" panose="020B0503020204020204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8" y="1060211"/>
            <a:ext cx="38404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sz="4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不只是電力</a:t>
            </a:r>
          </a:p>
          <a:p>
            <a:r>
              <a:rPr lang="zh-CN" sz="2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問你所想</a:t>
            </a:r>
          </a:p>
          <a:p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基於資料庫的智能問答助手</a:t>
            </a:r>
            <a:endParaRPr lang="zh-CN" sz="3200" b="1" dirty="0">
              <a:solidFill>
                <a:srgbClr val="262626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040" y="-8890"/>
            <a:ext cx="3436620" cy="687514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736144" y="1189973"/>
            <a:ext cx="3336864" cy="4722312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13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校內各單位負責人資訊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校內設施相關資訊及使用方法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課程及學院介紹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入學指南及準備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學生生活疑問解答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商鋪及其他單位資訊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8" y="1060211"/>
            <a:ext cx="38404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不只是電力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問你所想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基於</a:t>
            </a:r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資料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庫的智能問答助手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040" y="-8890"/>
            <a:ext cx="3436620" cy="68751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36144" y="1828799"/>
            <a:ext cx="3336864" cy="4083485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13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校內各單位負責人資訊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校內設施相關資訊及使用方法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課程及學院介紹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入學指南及準備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學生生活疑問解答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商鋪及其他單位資訊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8" y="1060211"/>
            <a:ext cx="38404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不只是電力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問你所想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基於</a:t>
            </a:r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資料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庫的智能問答助手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040" y="-8890"/>
            <a:ext cx="3436620" cy="68751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36144" y="2467627"/>
            <a:ext cx="3336864" cy="3444658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13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校內各單位負責人資訊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校內設施相關資訊及使用方法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課程及學院介紹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入學指南及準備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學生生活疑問解答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商鋪及其他單位資訊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8" y="1060211"/>
            <a:ext cx="38404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不只是電力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問你所想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基於資料庫的智能問答助手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040" y="-8890"/>
            <a:ext cx="3436620" cy="68751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36144" y="3099435"/>
            <a:ext cx="3336864" cy="2812850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13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校內各單位負責人資訊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校內設施相關資訊及使用方法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課程及學院介紹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入學指南及準備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學生生活疑問解答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商鋪及其他單位資訊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8" y="1060211"/>
            <a:ext cx="38404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不只是電力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問你所想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基於</a:t>
            </a:r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資料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庫的智能問答助手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040" y="-8890"/>
            <a:ext cx="3436620" cy="68751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36144" y="3832963"/>
            <a:ext cx="3336864" cy="2079321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13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矩形 13"/>
          <p:cNvSpPr/>
          <p:nvPr/>
        </p:nvSpPr>
        <p:spPr>
          <a:xfrm>
            <a:off x="-9525" y="0"/>
            <a:ext cx="12211050" cy="6858000"/>
          </a:xfrm>
          <a:prstGeom prst="rect">
            <a:avLst/>
          </a:prstGeom>
          <a:solidFill>
            <a:srgbClr val="263346">
              <a:alpha val="64999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4101" name="任意多边形 14"/>
          <p:cNvSpPr/>
          <p:nvPr/>
        </p:nvSpPr>
        <p:spPr>
          <a:xfrm flipH="1">
            <a:off x="8734425" y="0"/>
            <a:ext cx="3459163" cy="6886575"/>
          </a:xfrm>
          <a:custGeom>
            <a:avLst/>
            <a:gdLst/>
            <a:ahLst/>
            <a:cxnLst>
              <a:cxn ang="0">
                <a:pos x="13447" y="0"/>
              </a:cxn>
              <a:cxn ang="0">
                <a:pos x="2891118" y="2877671"/>
              </a:cxn>
              <a:cxn ang="0">
                <a:pos x="13447" y="5755342"/>
              </a:cxn>
              <a:cxn ang="0">
                <a:pos x="0" y="5755002"/>
              </a:cxn>
              <a:cxn ang="0">
                <a:pos x="0" y="340"/>
              </a:cxn>
            </a:cxnLst>
            <a:rect l="0" t="0" r="0" b="0"/>
            <a:pathLst>
              <a:path w="2891118" h="5755342">
                <a:moveTo>
                  <a:pt x="13447" y="0"/>
                </a:moveTo>
                <a:cubicBezTo>
                  <a:pt x="1602741" y="0"/>
                  <a:pt x="2891118" y="1288377"/>
                  <a:pt x="2891118" y="2877671"/>
                </a:cubicBezTo>
                <a:cubicBezTo>
                  <a:pt x="2891118" y="4466965"/>
                  <a:pt x="1602741" y="5755342"/>
                  <a:pt x="13447" y="5755342"/>
                </a:cubicBezTo>
                <a:lnTo>
                  <a:pt x="0" y="5755002"/>
                </a:lnTo>
                <a:lnTo>
                  <a:pt x="0" y="340"/>
                </a:lnTo>
                <a:close/>
              </a:path>
            </a:pathLst>
          </a:custGeom>
          <a:solidFill>
            <a:srgbClr val="D0EAEB"/>
          </a:solidFill>
          <a:ln w="9525">
            <a:noFill/>
          </a:ln>
        </p:spPr>
        <p:txBody>
          <a:bodyPr/>
          <a:lstStyle/>
          <a:p>
            <a:endParaRPr lang="zh-CN" altLang="en-US"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grpSp>
        <p:nvGrpSpPr>
          <p:cNvPr id="4102" name="组合 15"/>
          <p:cNvGrpSpPr/>
          <p:nvPr/>
        </p:nvGrpSpPr>
        <p:grpSpPr>
          <a:xfrm flipH="1">
            <a:off x="9813925" y="2255838"/>
            <a:ext cx="536575" cy="608012"/>
            <a:chOff x="0" y="0"/>
            <a:chExt cx="406393" cy="459645"/>
          </a:xfrm>
        </p:grpSpPr>
        <p:sp>
          <p:nvSpPr>
            <p:cNvPr id="4103" name="Freeform 148"/>
            <p:cNvSpPr>
              <a:spLocks noEditPoints="1"/>
            </p:cNvSpPr>
            <p:nvPr/>
          </p:nvSpPr>
          <p:spPr>
            <a:xfrm>
              <a:off x="55120" y="0"/>
              <a:ext cx="351273" cy="456842"/>
            </a:xfrm>
            <a:custGeom>
              <a:avLst/>
              <a:gdLst/>
              <a:ahLst/>
              <a:cxnLst>
                <a:cxn ang="0">
                  <a:pos x="157" y="185"/>
                </a:cxn>
                <a:cxn ang="0">
                  <a:pos x="89" y="79"/>
                </a:cxn>
                <a:cxn ang="0">
                  <a:pos x="92" y="24"/>
                </a:cxn>
                <a:cxn ang="0">
                  <a:pos x="42" y="4"/>
                </a:cxn>
                <a:cxn ang="0">
                  <a:pos x="70" y="48"/>
                </a:cxn>
                <a:cxn ang="0">
                  <a:pos x="37" y="69"/>
                </a:cxn>
                <a:cxn ang="0">
                  <a:pos x="10" y="27"/>
                </a:cxn>
                <a:cxn ang="0">
                  <a:pos x="10" y="77"/>
                </a:cxn>
                <a:cxn ang="0">
                  <a:pos x="62" y="96"/>
                </a:cxn>
                <a:cxn ang="0">
                  <a:pos x="130" y="202"/>
                </a:cxn>
                <a:cxn ang="0">
                  <a:pos x="143" y="205"/>
                </a:cxn>
                <a:cxn ang="0">
                  <a:pos x="154" y="197"/>
                </a:cxn>
                <a:cxn ang="0">
                  <a:pos x="157" y="185"/>
                </a:cxn>
                <a:cxn ang="0">
                  <a:pos x="144" y="193"/>
                </a:cxn>
                <a:cxn ang="0">
                  <a:pos x="134" y="191"/>
                </a:cxn>
                <a:cxn ang="0">
                  <a:pos x="137" y="182"/>
                </a:cxn>
                <a:cxn ang="0">
                  <a:pos x="146" y="184"/>
                </a:cxn>
                <a:cxn ang="0">
                  <a:pos x="144" y="193"/>
                </a:cxn>
              </a:cxnLst>
              <a:rect l="0" t="0" r="0" b="0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04" name="Freeform 149"/>
            <p:cNvSpPr>
              <a:spLocks noEditPoints="1"/>
            </p:cNvSpPr>
            <p:nvPr/>
          </p:nvSpPr>
          <p:spPr>
            <a:xfrm>
              <a:off x="0" y="231691"/>
              <a:ext cx="231691" cy="227954"/>
            </a:xfrm>
            <a:custGeom>
              <a:avLst/>
              <a:gdLst/>
              <a:ahLst/>
              <a:cxnLst>
                <a:cxn ang="0">
                  <a:pos x="91" y="26"/>
                </a:cxn>
                <a:cxn ang="0">
                  <a:pos x="97" y="20"/>
                </a:cxn>
                <a:cxn ang="0">
                  <a:pos x="84" y="7"/>
                </a:cxn>
                <a:cxn ang="0">
                  <a:pos x="78" y="13"/>
                </a:cxn>
                <a:cxn ang="0">
                  <a:pos x="62" y="7"/>
                </a:cxn>
                <a:cxn ang="0">
                  <a:pos x="62" y="0"/>
                </a:cxn>
                <a:cxn ang="0">
                  <a:pos x="43" y="0"/>
                </a:cxn>
                <a:cxn ang="0">
                  <a:pos x="43" y="7"/>
                </a:cxn>
                <a:cxn ang="0">
                  <a:pos x="28" y="13"/>
                </a:cxn>
                <a:cxn ang="0">
                  <a:pos x="22" y="7"/>
                </a:cxn>
                <a:cxn ang="0">
                  <a:pos x="8" y="20"/>
                </a:cxn>
                <a:cxn ang="0">
                  <a:pos x="15" y="27"/>
                </a:cxn>
                <a:cxn ang="0">
                  <a:pos x="8" y="42"/>
                </a:cxn>
                <a:cxn ang="0">
                  <a:pos x="0" y="42"/>
                </a:cxn>
                <a:cxn ang="0">
                  <a:pos x="0" y="61"/>
                </a:cxn>
                <a:cxn ang="0">
                  <a:pos x="9" y="61"/>
                </a:cxn>
                <a:cxn ang="0">
                  <a:pos x="15" y="76"/>
                </a:cxn>
                <a:cxn ang="0">
                  <a:pos x="9" y="82"/>
                </a:cxn>
                <a:cxn ang="0">
                  <a:pos x="22" y="95"/>
                </a:cxn>
                <a:cxn ang="0">
                  <a:pos x="28" y="89"/>
                </a:cxn>
                <a:cxn ang="0">
                  <a:pos x="43" y="95"/>
                </a:cxn>
                <a:cxn ang="0">
                  <a:pos x="43" y="103"/>
                </a:cxn>
                <a:cxn ang="0">
                  <a:pos x="62" y="103"/>
                </a:cxn>
                <a:cxn ang="0">
                  <a:pos x="62" y="95"/>
                </a:cxn>
                <a:cxn ang="0">
                  <a:pos x="77" y="89"/>
                </a:cxn>
                <a:cxn ang="0">
                  <a:pos x="83" y="95"/>
                </a:cxn>
                <a:cxn ang="0">
                  <a:pos x="96" y="82"/>
                </a:cxn>
                <a:cxn ang="0">
                  <a:pos x="91" y="76"/>
                </a:cxn>
                <a:cxn ang="0">
                  <a:pos x="97" y="61"/>
                </a:cxn>
                <a:cxn ang="0">
                  <a:pos x="105" y="61"/>
                </a:cxn>
                <a:cxn ang="0">
                  <a:pos x="105" y="42"/>
                </a:cxn>
                <a:cxn ang="0">
                  <a:pos x="97" y="42"/>
                </a:cxn>
                <a:cxn ang="0">
                  <a:pos x="91" y="26"/>
                </a:cxn>
                <a:cxn ang="0">
                  <a:pos x="53" y="83"/>
                </a:cxn>
                <a:cxn ang="0">
                  <a:pos x="21" y="51"/>
                </a:cxn>
                <a:cxn ang="0">
                  <a:pos x="53" y="19"/>
                </a:cxn>
                <a:cxn ang="0">
                  <a:pos x="85" y="51"/>
                </a:cxn>
                <a:cxn ang="0">
                  <a:pos x="53" y="83"/>
                </a:cxn>
              </a:cxnLst>
              <a:rect l="0" t="0" r="0" b="0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05" name="Oval 150"/>
            <p:cNvSpPr/>
            <p:nvPr/>
          </p:nvSpPr>
          <p:spPr>
            <a:xfrm>
              <a:off x="97160" y="326983"/>
              <a:ext cx="37370" cy="37370"/>
            </a:xfrm>
            <a:prstGeom prst="ellipse">
              <a:avLst/>
            </a:prstGeom>
            <a:solidFill>
              <a:srgbClr val="2F2637"/>
            </a:solidFill>
            <a:ln w="9525">
              <a:noFill/>
            </a:ln>
          </p:spPr>
          <p:txBody>
            <a:bodyPr wrap="square" anchor="t"/>
            <a:lstStyle/>
            <a:p>
              <a:endParaRPr lang="zh-CN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4106" name="组合 19"/>
          <p:cNvGrpSpPr/>
          <p:nvPr/>
        </p:nvGrpSpPr>
        <p:grpSpPr>
          <a:xfrm flipH="1">
            <a:off x="10428288" y="820738"/>
            <a:ext cx="504825" cy="563562"/>
            <a:chOff x="0" y="0"/>
            <a:chExt cx="402656" cy="450303"/>
          </a:xfrm>
        </p:grpSpPr>
        <p:sp>
          <p:nvSpPr>
            <p:cNvPr id="4107" name="Freeform 108"/>
            <p:cNvSpPr>
              <a:spLocks noEditPoints="1"/>
            </p:cNvSpPr>
            <p:nvPr/>
          </p:nvSpPr>
          <p:spPr>
            <a:xfrm>
              <a:off x="69134" y="167228"/>
              <a:ext cx="56988" cy="5792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0" y="13"/>
                </a:cxn>
                <a:cxn ang="0">
                  <a:pos x="13" y="26"/>
                </a:cxn>
                <a:cxn ang="0">
                  <a:pos x="26" y="13"/>
                </a:cxn>
                <a:cxn ang="0">
                  <a:pos x="13" y="0"/>
                </a:cxn>
                <a:cxn ang="0">
                  <a:pos x="13" y="23"/>
                </a:cxn>
                <a:cxn ang="0">
                  <a:pos x="3" y="13"/>
                </a:cxn>
                <a:cxn ang="0">
                  <a:pos x="13" y="3"/>
                </a:cxn>
                <a:cxn ang="0">
                  <a:pos x="23" y="13"/>
                </a:cxn>
                <a:cxn ang="0">
                  <a:pos x="13" y="23"/>
                </a:cxn>
              </a:cxnLst>
              <a:rect l="0" t="0" r="0" b="0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08" name="Freeform 109"/>
            <p:cNvSpPr>
              <a:spLocks noEditPoints="1"/>
            </p:cNvSpPr>
            <p:nvPr/>
          </p:nvSpPr>
          <p:spPr>
            <a:xfrm>
              <a:off x="197125" y="129859"/>
              <a:ext cx="48580" cy="48580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0" y="11"/>
                </a:cxn>
                <a:cxn ang="0">
                  <a:pos x="11" y="22"/>
                </a:cxn>
                <a:cxn ang="0">
                  <a:pos x="22" y="11"/>
                </a:cxn>
                <a:cxn ang="0">
                  <a:pos x="11" y="0"/>
                </a:cxn>
                <a:cxn ang="0">
                  <a:pos x="11" y="17"/>
                </a:cxn>
                <a:cxn ang="0">
                  <a:pos x="5" y="11"/>
                </a:cxn>
                <a:cxn ang="0">
                  <a:pos x="11" y="5"/>
                </a:cxn>
                <a:cxn ang="0">
                  <a:pos x="17" y="11"/>
                </a:cxn>
                <a:cxn ang="0">
                  <a:pos x="11" y="17"/>
                </a:cxn>
              </a:cxnLst>
              <a:rect l="0" t="0" r="0" b="0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09" name="Freeform 110"/>
            <p:cNvSpPr>
              <a:spLocks noEditPoints="1"/>
            </p:cNvSpPr>
            <p:nvPr/>
          </p:nvSpPr>
          <p:spPr>
            <a:xfrm>
              <a:off x="82213" y="181242"/>
              <a:ext cx="30830" cy="30830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0" y="7"/>
                </a:cxn>
                <a:cxn ang="0">
                  <a:pos x="7" y="14"/>
                </a:cxn>
                <a:cxn ang="0">
                  <a:pos x="14" y="7"/>
                </a:cxn>
                <a:cxn ang="0">
                  <a:pos x="7" y="0"/>
                </a:cxn>
                <a:cxn ang="0">
                  <a:pos x="7" y="10"/>
                </a:cxn>
                <a:cxn ang="0">
                  <a:pos x="4" y="7"/>
                </a:cxn>
                <a:cxn ang="0">
                  <a:pos x="7" y="3"/>
                </a:cxn>
                <a:cxn ang="0">
                  <a:pos x="11" y="7"/>
                </a:cxn>
                <a:cxn ang="0">
                  <a:pos x="7" y="10"/>
                </a:cxn>
              </a:cxnLst>
              <a:rect l="0" t="0" r="0" b="0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10" name="Freeform 111"/>
            <p:cNvSpPr>
              <a:spLocks noEditPoints="1"/>
            </p:cNvSpPr>
            <p:nvPr/>
          </p:nvSpPr>
          <p:spPr>
            <a:xfrm>
              <a:off x="172834" y="105568"/>
              <a:ext cx="97161" cy="97161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0" y="22"/>
                </a:cxn>
                <a:cxn ang="0">
                  <a:pos x="22" y="44"/>
                </a:cxn>
                <a:cxn ang="0">
                  <a:pos x="44" y="22"/>
                </a:cxn>
                <a:cxn ang="0">
                  <a:pos x="22" y="0"/>
                </a:cxn>
                <a:cxn ang="0">
                  <a:pos x="22" y="39"/>
                </a:cxn>
                <a:cxn ang="0">
                  <a:pos x="5" y="22"/>
                </a:cxn>
                <a:cxn ang="0">
                  <a:pos x="22" y="6"/>
                </a:cxn>
                <a:cxn ang="0">
                  <a:pos x="39" y="22"/>
                </a:cxn>
                <a:cxn ang="0">
                  <a:pos x="22" y="39"/>
                </a:cxn>
              </a:cxnLst>
              <a:rect l="0" t="0" r="0" b="0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11" name="Freeform 112"/>
            <p:cNvSpPr>
              <a:spLocks noEditPoints="1"/>
            </p:cNvSpPr>
            <p:nvPr/>
          </p:nvSpPr>
          <p:spPr>
            <a:xfrm>
              <a:off x="0" y="0"/>
              <a:ext cx="402656" cy="450303"/>
            </a:xfrm>
            <a:custGeom>
              <a:avLst/>
              <a:gdLst/>
              <a:ahLst/>
              <a:cxnLst>
                <a:cxn ang="0">
                  <a:pos x="157" y="96"/>
                </a:cxn>
                <a:cxn ang="0">
                  <a:pos x="153" y="48"/>
                </a:cxn>
                <a:cxn ang="0">
                  <a:pos x="78" y="0"/>
                </a:cxn>
                <a:cxn ang="0">
                  <a:pos x="1" y="79"/>
                </a:cxn>
                <a:cxn ang="0">
                  <a:pos x="0" y="204"/>
                </a:cxn>
                <a:cxn ang="0">
                  <a:pos x="113" y="176"/>
                </a:cxn>
                <a:cxn ang="0">
                  <a:pos x="147" y="176"/>
                </a:cxn>
                <a:cxn ang="0">
                  <a:pos x="147" y="176"/>
                </a:cxn>
                <a:cxn ang="0">
                  <a:pos x="156" y="151"/>
                </a:cxn>
                <a:cxn ang="0">
                  <a:pos x="146" y="145"/>
                </a:cxn>
                <a:cxn ang="0">
                  <a:pos x="156" y="140"/>
                </a:cxn>
                <a:cxn ang="0">
                  <a:pos x="155" y="138"/>
                </a:cxn>
                <a:cxn ang="0">
                  <a:pos x="170" y="111"/>
                </a:cxn>
                <a:cxn ang="0">
                  <a:pos x="62" y="93"/>
                </a:cxn>
                <a:cxn ang="0">
                  <a:pos x="62" y="102"/>
                </a:cxn>
                <a:cxn ang="0">
                  <a:pos x="54" y="105"/>
                </a:cxn>
                <a:cxn ang="0">
                  <a:pos x="48" y="110"/>
                </a:cxn>
                <a:cxn ang="0">
                  <a:pos x="40" y="107"/>
                </a:cxn>
                <a:cxn ang="0">
                  <a:pos x="32" y="107"/>
                </a:cxn>
                <a:cxn ang="0">
                  <a:pos x="28" y="99"/>
                </a:cxn>
                <a:cxn ang="0">
                  <a:pos x="22" y="93"/>
                </a:cxn>
                <a:cxn ang="0">
                  <a:pos x="26" y="85"/>
                </a:cxn>
                <a:cxn ang="0">
                  <a:pos x="26" y="76"/>
                </a:cxn>
                <a:cxn ang="0">
                  <a:pos x="34" y="73"/>
                </a:cxn>
                <a:cxn ang="0">
                  <a:pos x="40" y="68"/>
                </a:cxn>
                <a:cxn ang="0">
                  <a:pos x="48" y="71"/>
                </a:cxn>
                <a:cxn ang="0">
                  <a:pos x="57" y="71"/>
                </a:cxn>
                <a:cxn ang="0">
                  <a:pos x="60" y="79"/>
                </a:cxn>
                <a:cxn ang="0">
                  <a:pos x="66" y="85"/>
                </a:cxn>
                <a:cxn ang="0">
                  <a:pos x="136" y="77"/>
                </a:cxn>
                <a:cxn ang="0">
                  <a:pos x="126" y="87"/>
                </a:cxn>
                <a:cxn ang="0">
                  <a:pos x="121" y="100"/>
                </a:cxn>
                <a:cxn ang="0">
                  <a:pos x="107" y="100"/>
                </a:cxn>
                <a:cxn ang="0">
                  <a:pos x="94" y="105"/>
                </a:cxn>
                <a:cxn ang="0">
                  <a:pos x="83" y="96"/>
                </a:cxn>
                <a:cxn ang="0">
                  <a:pos x="70" y="91"/>
                </a:cxn>
                <a:cxn ang="0">
                  <a:pos x="70" y="77"/>
                </a:cxn>
                <a:cxn ang="0">
                  <a:pos x="64" y="64"/>
                </a:cxn>
                <a:cxn ang="0">
                  <a:pos x="74" y="53"/>
                </a:cxn>
                <a:cxn ang="0">
                  <a:pos x="79" y="40"/>
                </a:cxn>
                <a:cxn ang="0">
                  <a:pos x="94" y="40"/>
                </a:cxn>
                <a:cxn ang="0">
                  <a:pos x="107" y="35"/>
                </a:cxn>
                <a:cxn ang="0">
                  <a:pos x="117" y="44"/>
                </a:cxn>
                <a:cxn ang="0">
                  <a:pos x="130" y="49"/>
                </a:cxn>
                <a:cxn ang="0">
                  <a:pos x="130" y="64"/>
                </a:cxn>
                <a:cxn ang="0">
                  <a:pos x="136" y="77"/>
                </a:cxn>
              </a:cxnLst>
              <a:rect l="0" t="0" r="0" b="0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</p:grpSp>
      <p:grpSp>
        <p:nvGrpSpPr>
          <p:cNvPr id="4112" name="组合 33"/>
          <p:cNvGrpSpPr/>
          <p:nvPr/>
        </p:nvGrpSpPr>
        <p:grpSpPr>
          <a:xfrm flipH="1">
            <a:off x="9826625" y="4162425"/>
            <a:ext cx="436563" cy="431800"/>
            <a:chOff x="0" y="0"/>
            <a:chExt cx="453105" cy="448433"/>
          </a:xfrm>
        </p:grpSpPr>
        <p:sp>
          <p:nvSpPr>
            <p:cNvPr id="4113" name="Freeform 136"/>
            <p:cNvSpPr/>
            <p:nvPr/>
          </p:nvSpPr>
          <p:spPr>
            <a:xfrm>
              <a:off x="0" y="251309"/>
              <a:ext cx="453105" cy="197124"/>
            </a:xfrm>
            <a:custGeom>
              <a:avLst/>
              <a:gdLst/>
              <a:ahLst/>
              <a:cxnLst>
                <a:cxn ang="0">
                  <a:pos x="103" y="19"/>
                </a:cxn>
                <a:cxn ang="0">
                  <a:pos x="47" y="0"/>
                </a:cxn>
                <a:cxn ang="0">
                  <a:pos x="0" y="0"/>
                </a:cxn>
                <a:cxn ang="0">
                  <a:pos x="0" y="67"/>
                </a:cxn>
                <a:cxn ang="0">
                  <a:pos x="22" y="89"/>
                </a:cxn>
                <a:cxn ang="0">
                  <a:pos x="183" y="89"/>
                </a:cxn>
                <a:cxn ang="0">
                  <a:pos x="205" y="67"/>
                </a:cxn>
                <a:cxn ang="0">
                  <a:pos x="205" y="0"/>
                </a:cxn>
                <a:cxn ang="0">
                  <a:pos x="158" y="0"/>
                </a:cxn>
                <a:cxn ang="0">
                  <a:pos x="103" y="19"/>
                </a:cxn>
              </a:cxnLst>
              <a:rect l="0" t="0" r="0" b="0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14" name="Freeform 137"/>
            <p:cNvSpPr>
              <a:spLocks noEditPoints="1"/>
            </p:cNvSpPr>
            <p:nvPr/>
          </p:nvSpPr>
          <p:spPr>
            <a:xfrm>
              <a:off x="0" y="0"/>
              <a:ext cx="453105" cy="260652"/>
            </a:xfrm>
            <a:custGeom>
              <a:avLst/>
              <a:gdLst/>
              <a:ahLst/>
              <a:cxnLst>
                <a:cxn ang="0">
                  <a:pos x="183" y="42"/>
                </a:cxn>
                <a:cxn ang="0">
                  <a:pos x="180" y="42"/>
                </a:cxn>
                <a:cxn ang="0">
                  <a:pos x="154" y="42"/>
                </a:cxn>
                <a:cxn ang="0">
                  <a:pos x="154" y="22"/>
                </a:cxn>
                <a:cxn ang="0">
                  <a:pos x="132" y="0"/>
                </a:cxn>
                <a:cxn ang="0">
                  <a:pos x="73" y="0"/>
                </a:cxn>
                <a:cxn ang="0">
                  <a:pos x="51" y="22"/>
                </a:cxn>
                <a:cxn ang="0">
                  <a:pos x="51" y="42"/>
                </a:cxn>
                <a:cxn ang="0">
                  <a:pos x="25" y="42"/>
                </a:cxn>
                <a:cxn ang="0">
                  <a:pos x="22" y="42"/>
                </a:cxn>
                <a:cxn ang="0">
                  <a:pos x="0" y="64"/>
                </a:cxn>
                <a:cxn ang="0">
                  <a:pos x="0" y="101"/>
                </a:cxn>
                <a:cxn ang="0">
                  <a:pos x="54" y="101"/>
                </a:cxn>
                <a:cxn ang="0">
                  <a:pos x="103" y="118"/>
                </a:cxn>
                <a:cxn ang="0">
                  <a:pos x="151" y="101"/>
                </a:cxn>
                <a:cxn ang="0">
                  <a:pos x="205" y="101"/>
                </a:cxn>
                <a:cxn ang="0">
                  <a:pos x="205" y="64"/>
                </a:cxn>
                <a:cxn ang="0">
                  <a:pos x="183" y="42"/>
                </a:cxn>
                <a:cxn ang="0">
                  <a:pos x="67" y="26"/>
                </a:cxn>
                <a:cxn ang="0">
                  <a:pos x="67" y="22"/>
                </a:cxn>
                <a:cxn ang="0">
                  <a:pos x="73" y="17"/>
                </a:cxn>
                <a:cxn ang="0">
                  <a:pos x="132" y="17"/>
                </a:cxn>
                <a:cxn ang="0">
                  <a:pos x="138" y="22"/>
                </a:cxn>
                <a:cxn ang="0">
                  <a:pos x="138" y="26"/>
                </a:cxn>
                <a:cxn ang="0">
                  <a:pos x="138" y="42"/>
                </a:cxn>
                <a:cxn ang="0">
                  <a:pos x="67" y="42"/>
                </a:cxn>
                <a:cxn ang="0">
                  <a:pos x="67" y="26"/>
                </a:cxn>
                <a:cxn ang="0">
                  <a:pos x="101" y="101"/>
                </a:cxn>
                <a:cxn ang="0">
                  <a:pos x="85" y="86"/>
                </a:cxn>
                <a:cxn ang="0">
                  <a:pos x="101" y="70"/>
                </a:cxn>
                <a:cxn ang="0">
                  <a:pos x="117" y="86"/>
                </a:cxn>
                <a:cxn ang="0">
                  <a:pos x="101" y="101"/>
                </a:cxn>
              </a:cxnLst>
              <a:rect l="0" t="0" r="0" b="0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</p:grpSp>
      <p:grpSp>
        <p:nvGrpSpPr>
          <p:cNvPr id="4115" name="组合 36"/>
          <p:cNvGrpSpPr/>
          <p:nvPr/>
        </p:nvGrpSpPr>
        <p:grpSpPr>
          <a:xfrm flipH="1">
            <a:off x="10350500" y="5514975"/>
            <a:ext cx="517525" cy="555625"/>
            <a:chOff x="0" y="0"/>
            <a:chExt cx="466184" cy="501686"/>
          </a:xfrm>
        </p:grpSpPr>
        <p:sp>
          <p:nvSpPr>
            <p:cNvPr id="4116" name="Freeform 154"/>
            <p:cNvSpPr/>
            <p:nvPr/>
          </p:nvSpPr>
          <p:spPr>
            <a:xfrm>
              <a:off x="141070" y="426012"/>
              <a:ext cx="50449" cy="46712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4"/>
                </a:cxn>
                <a:cxn ang="0">
                  <a:pos x="19" y="11"/>
                </a:cxn>
                <a:cxn ang="0">
                  <a:pos x="10" y="17"/>
                </a:cxn>
                <a:cxn ang="0">
                  <a:pos x="4" y="9"/>
                </a:cxn>
                <a:cxn ang="0">
                  <a:pos x="6" y="5"/>
                </a:cxn>
                <a:cxn ang="0">
                  <a:pos x="6" y="0"/>
                </a:cxn>
                <a:cxn ang="0">
                  <a:pos x="0" y="10"/>
                </a:cxn>
                <a:cxn ang="0">
                  <a:pos x="11" y="21"/>
                </a:cxn>
                <a:cxn ang="0">
                  <a:pos x="23" y="10"/>
                </a:cxn>
                <a:cxn ang="0">
                  <a:pos x="16" y="0"/>
                </a:cxn>
              </a:cxnLst>
              <a:rect l="0" t="0" r="0" b="0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17" name="Rectangle 155"/>
            <p:cNvSpPr/>
            <p:nvPr/>
          </p:nvSpPr>
          <p:spPr>
            <a:xfrm>
              <a:off x="160689" y="419472"/>
              <a:ext cx="9342" cy="32698"/>
            </a:xfrm>
            <a:prstGeom prst="rect">
              <a:avLst/>
            </a:prstGeom>
            <a:solidFill>
              <a:srgbClr val="2F2637"/>
            </a:solidFill>
            <a:ln w="9525">
              <a:noFill/>
            </a:ln>
          </p:spPr>
          <p:txBody>
            <a:bodyPr wrap="square" anchor="t"/>
            <a:lstStyle/>
            <a:p>
              <a:endParaRPr lang="zh-CN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118" name="Freeform 156"/>
            <p:cNvSpPr>
              <a:spLocks noEditPoints="1"/>
            </p:cNvSpPr>
            <p:nvPr/>
          </p:nvSpPr>
          <p:spPr>
            <a:xfrm>
              <a:off x="39238" y="81278"/>
              <a:ext cx="260652" cy="260652"/>
            </a:xfrm>
            <a:custGeom>
              <a:avLst/>
              <a:gdLst/>
              <a:ahLst/>
              <a:cxnLst>
                <a:cxn ang="0">
                  <a:pos x="24" y="19"/>
                </a:cxn>
                <a:cxn ang="0">
                  <a:pos x="19" y="94"/>
                </a:cxn>
                <a:cxn ang="0">
                  <a:pos x="94" y="99"/>
                </a:cxn>
                <a:cxn ang="0">
                  <a:pos x="99" y="24"/>
                </a:cxn>
                <a:cxn ang="0">
                  <a:pos x="24" y="19"/>
                </a:cxn>
                <a:cxn ang="0">
                  <a:pos x="64" y="84"/>
                </a:cxn>
                <a:cxn ang="0">
                  <a:pos x="64" y="93"/>
                </a:cxn>
                <a:cxn ang="0">
                  <a:pos x="56" y="93"/>
                </a:cxn>
                <a:cxn ang="0">
                  <a:pos x="56" y="85"/>
                </a:cxn>
                <a:cxn ang="0">
                  <a:pos x="41" y="81"/>
                </a:cxn>
                <a:cxn ang="0">
                  <a:pos x="43" y="71"/>
                </a:cxn>
                <a:cxn ang="0">
                  <a:pos x="58" y="75"/>
                </a:cxn>
                <a:cxn ang="0">
                  <a:pos x="66" y="70"/>
                </a:cxn>
                <a:cxn ang="0">
                  <a:pos x="57" y="62"/>
                </a:cxn>
                <a:cxn ang="0">
                  <a:pos x="41" y="46"/>
                </a:cxn>
                <a:cxn ang="0">
                  <a:pos x="56" y="31"/>
                </a:cxn>
                <a:cxn ang="0">
                  <a:pos x="56" y="23"/>
                </a:cxn>
                <a:cxn ang="0">
                  <a:pos x="64" y="23"/>
                </a:cxn>
                <a:cxn ang="0">
                  <a:pos x="64" y="30"/>
                </a:cxn>
                <a:cxn ang="0">
                  <a:pos x="77" y="33"/>
                </a:cxn>
                <a:cxn ang="0">
                  <a:pos x="74" y="43"/>
                </a:cxn>
                <a:cxn ang="0">
                  <a:pos x="62" y="40"/>
                </a:cxn>
                <a:cxn ang="0">
                  <a:pos x="55" y="45"/>
                </a:cxn>
                <a:cxn ang="0">
                  <a:pos x="65" y="52"/>
                </a:cxn>
                <a:cxn ang="0">
                  <a:pos x="79" y="69"/>
                </a:cxn>
                <a:cxn ang="0">
                  <a:pos x="64" y="84"/>
                </a:cxn>
              </a:cxnLst>
              <a:rect l="0" t="0" r="0" b="0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19" name="Freeform 157"/>
            <p:cNvSpPr>
              <a:spLocks noEditPoints="1"/>
            </p:cNvSpPr>
            <p:nvPr/>
          </p:nvSpPr>
          <p:spPr>
            <a:xfrm>
              <a:off x="0" y="0"/>
              <a:ext cx="338194" cy="501686"/>
            </a:xfrm>
            <a:custGeom>
              <a:avLst/>
              <a:gdLst/>
              <a:ahLst/>
              <a:cxnLst>
                <a:cxn ang="0">
                  <a:pos x="138" y="177"/>
                </a:cxn>
                <a:cxn ang="0">
                  <a:pos x="16" y="177"/>
                </a:cxn>
                <a:cxn ang="0">
                  <a:pos x="16" y="16"/>
                </a:cxn>
                <a:cxn ang="0">
                  <a:pos x="138" y="16"/>
                </a:cxn>
                <a:cxn ang="0">
                  <a:pos x="138" y="103"/>
                </a:cxn>
                <a:cxn ang="0">
                  <a:pos x="139" y="102"/>
                </a:cxn>
                <a:cxn ang="0">
                  <a:pos x="153" y="94"/>
                </a:cxn>
                <a:cxn ang="0">
                  <a:pos x="153" y="13"/>
                </a:cxn>
                <a:cxn ang="0">
                  <a:pos x="141" y="0"/>
                </a:cxn>
                <a:cxn ang="0">
                  <a:pos x="12" y="0"/>
                </a:cxn>
                <a:cxn ang="0">
                  <a:pos x="0" y="13"/>
                </a:cxn>
                <a:cxn ang="0">
                  <a:pos x="0" y="215"/>
                </a:cxn>
                <a:cxn ang="0">
                  <a:pos x="12" y="227"/>
                </a:cxn>
                <a:cxn ang="0">
                  <a:pos x="141" y="227"/>
                </a:cxn>
                <a:cxn ang="0">
                  <a:pos x="153" y="215"/>
                </a:cxn>
                <a:cxn ang="0">
                  <a:pos x="153" y="176"/>
                </a:cxn>
                <a:cxn ang="0">
                  <a:pos x="138" y="166"/>
                </a:cxn>
                <a:cxn ang="0">
                  <a:pos x="138" y="177"/>
                </a:cxn>
                <a:cxn ang="0">
                  <a:pos x="75" y="221"/>
                </a:cxn>
                <a:cxn ang="0">
                  <a:pos x="56" y="201"/>
                </a:cxn>
                <a:cxn ang="0">
                  <a:pos x="75" y="182"/>
                </a:cxn>
                <a:cxn ang="0">
                  <a:pos x="95" y="201"/>
                </a:cxn>
                <a:cxn ang="0">
                  <a:pos x="75" y="221"/>
                </a:cxn>
              </a:cxnLst>
              <a:rect l="0" t="0" r="0" b="0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4120" name="Freeform 158"/>
            <p:cNvSpPr>
              <a:spLocks noEditPoints="1"/>
            </p:cNvSpPr>
            <p:nvPr/>
          </p:nvSpPr>
          <p:spPr>
            <a:xfrm>
              <a:off x="275600" y="202729"/>
              <a:ext cx="190584" cy="190584"/>
            </a:xfrm>
            <a:custGeom>
              <a:avLst/>
              <a:gdLst/>
              <a:ahLst/>
              <a:cxnLst>
                <a:cxn ang="0">
                  <a:pos x="72" y="17"/>
                </a:cxn>
                <a:cxn ang="0">
                  <a:pos x="18" y="14"/>
                </a:cxn>
                <a:cxn ang="0">
                  <a:pos x="14" y="68"/>
                </a:cxn>
                <a:cxn ang="0">
                  <a:pos x="69" y="72"/>
                </a:cxn>
                <a:cxn ang="0">
                  <a:pos x="72" y="17"/>
                </a:cxn>
                <a:cxn ang="0">
                  <a:pos x="46" y="63"/>
                </a:cxn>
                <a:cxn ang="0">
                  <a:pos x="46" y="70"/>
                </a:cxn>
                <a:cxn ang="0">
                  <a:pos x="40" y="70"/>
                </a:cxn>
                <a:cxn ang="0">
                  <a:pos x="40" y="64"/>
                </a:cxn>
                <a:cxn ang="0">
                  <a:pos x="28" y="61"/>
                </a:cxn>
                <a:cxn ang="0">
                  <a:pos x="30" y="53"/>
                </a:cxn>
                <a:cxn ang="0">
                  <a:pos x="41" y="56"/>
                </a:cxn>
                <a:cxn ang="0">
                  <a:pos x="48" y="52"/>
                </a:cxn>
                <a:cxn ang="0">
                  <a:pos x="41" y="46"/>
                </a:cxn>
                <a:cxn ang="0">
                  <a:pos x="29" y="34"/>
                </a:cxn>
                <a:cxn ang="0">
                  <a:pos x="40" y="22"/>
                </a:cxn>
                <a:cxn ang="0">
                  <a:pos x="40" y="15"/>
                </a:cxn>
                <a:cxn ang="0">
                  <a:pos x="47" y="15"/>
                </a:cxn>
                <a:cxn ang="0">
                  <a:pos x="47" y="21"/>
                </a:cxn>
                <a:cxn ang="0">
                  <a:pos x="56" y="23"/>
                </a:cxn>
                <a:cxn ang="0">
                  <a:pos x="54" y="31"/>
                </a:cxn>
                <a:cxn ang="0">
                  <a:pos x="45" y="29"/>
                </a:cxn>
                <a:cxn ang="0">
                  <a:pos x="39" y="32"/>
                </a:cxn>
                <a:cxn ang="0">
                  <a:pos x="47" y="38"/>
                </a:cxn>
                <a:cxn ang="0">
                  <a:pos x="58" y="51"/>
                </a:cxn>
                <a:cxn ang="0">
                  <a:pos x="46" y="63"/>
                </a:cxn>
              </a:cxnLst>
              <a:rect l="0" t="0" r="0" b="0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</p:grpSp>
      <p:sp>
        <p:nvSpPr>
          <p:cNvPr id="4121" name="文本框 42"/>
          <p:cNvSpPr/>
          <p:nvPr/>
        </p:nvSpPr>
        <p:spPr>
          <a:xfrm>
            <a:off x="4411663" y="1154113"/>
            <a:ext cx="236537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zh-CN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什麼是 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</a:t>
            </a:r>
          </a:p>
        </p:txBody>
      </p:sp>
      <p:sp>
        <p:nvSpPr>
          <p:cNvPr id="4122" name="文本框 43"/>
          <p:cNvSpPr/>
          <p:nvPr/>
        </p:nvSpPr>
        <p:spPr>
          <a:xfrm>
            <a:off x="3829050" y="2452688"/>
            <a:ext cx="343217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是怎樣工作的</a:t>
            </a:r>
          </a:p>
        </p:txBody>
      </p:sp>
      <p:sp>
        <p:nvSpPr>
          <p:cNvPr id="4123" name="文本框 44"/>
          <p:cNvSpPr/>
          <p:nvPr/>
        </p:nvSpPr>
        <p:spPr>
          <a:xfrm>
            <a:off x="4121150" y="3736975"/>
            <a:ext cx="307657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可以做什麼</a:t>
            </a:r>
          </a:p>
        </p:txBody>
      </p:sp>
      <p:sp>
        <p:nvSpPr>
          <p:cNvPr id="4124" name="文本框 45"/>
          <p:cNvSpPr/>
          <p:nvPr/>
        </p:nvSpPr>
        <p:spPr>
          <a:xfrm>
            <a:off x="4492625" y="5200650"/>
            <a:ext cx="343217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還可以做什麼</a:t>
            </a:r>
          </a:p>
        </p:txBody>
      </p:sp>
      <p:sp>
        <p:nvSpPr>
          <p:cNvPr id="4125" name="任意多边形 46"/>
          <p:cNvSpPr/>
          <p:nvPr/>
        </p:nvSpPr>
        <p:spPr>
          <a:xfrm>
            <a:off x="-25400" y="668338"/>
            <a:ext cx="2225675" cy="5561012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23814" y="57549"/>
              </a:cxn>
              <a:cxn ang="0">
                <a:pos x="2227188" y="2780609"/>
              </a:cxn>
              <a:cxn ang="0">
                <a:pos x="223814" y="5503670"/>
              </a:cxn>
              <a:cxn ang="0">
                <a:pos x="0" y="5561218"/>
              </a:cxn>
            </a:cxnLst>
            <a:rect l="0" t="0" r="0" b="0"/>
            <a:pathLst>
              <a:path w="2227188" h="5561218">
                <a:moveTo>
                  <a:pt x="0" y="0"/>
                </a:moveTo>
                <a:lnTo>
                  <a:pt x="223814" y="57549"/>
                </a:lnTo>
                <a:cubicBezTo>
                  <a:pt x="1384468" y="418549"/>
                  <a:pt x="2227188" y="1501165"/>
                  <a:pt x="2227188" y="2780609"/>
                </a:cubicBezTo>
                <a:cubicBezTo>
                  <a:pt x="2227188" y="4060053"/>
                  <a:pt x="1384468" y="5142669"/>
                  <a:pt x="223814" y="5503670"/>
                </a:cubicBezTo>
                <a:lnTo>
                  <a:pt x="0" y="5561218"/>
                </a:lnTo>
                <a:close/>
              </a:path>
            </a:pathLst>
          </a:custGeom>
          <a:solidFill>
            <a:srgbClr val="D0EAEB"/>
          </a:solidFill>
          <a:ln w="9525">
            <a:noFill/>
          </a:ln>
        </p:spPr>
        <p:txBody>
          <a:bodyPr/>
          <a:lstStyle/>
          <a:p>
            <a:endParaRPr lang="zh-CN" altLang="en-US"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sp>
        <p:nvSpPr>
          <p:cNvPr id="4126" name="文本框 47"/>
          <p:cNvSpPr/>
          <p:nvPr/>
        </p:nvSpPr>
        <p:spPr>
          <a:xfrm rot="5400000">
            <a:off x="-879475" y="3032125"/>
            <a:ext cx="3624580" cy="82994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48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CONCENTS</a:t>
            </a:r>
          </a:p>
        </p:txBody>
      </p:sp>
      <p:sp>
        <p:nvSpPr>
          <p:cNvPr id="4127" name="直接连接符 48"/>
          <p:cNvSpPr/>
          <p:nvPr/>
        </p:nvSpPr>
        <p:spPr>
          <a:xfrm>
            <a:off x="9828213" y="1685925"/>
            <a:ext cx="2009775" cy="0"/>
          </a:xfrm>
          <a:prstGeom prst="line">
            <a:avLst/>
          </a:prstGeom>
          <a:ln w="6350" cap="flat" cmpd="sng">
            <a:solidFill>
              <a:srgbClr val="262626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128" name="直接连接符 49"/>
          <p:cNvSpPr/>
          <p:nvPr/>
        </p:nvSpPr>
        <p:spPr>
          <a:xfrm>
            <a:off x="9828213" y="5143500"/>
            <a:ext cx="2009775" cy="0"/>
          </a:xfrm>
          <a:prstGeom prst="line">
            <a:avLst/>
          </a:prstGeom>
          <a:ln w="6350" cap="flat" cmpd="sng">
            <a:solidFill>
              <a:srgbClr val="262626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129" name="直接连接符 50"/>
          <p:cNvSpPr/>
          <p:nvPr/>
        </p:nvSpPr>
        <p:spPr>
          <a:xfrm>
            <a:off x="9213850" y="3432175"/>
            <a:ext cx="2519363" cy="1588"/>
          </a:xfrm>
          <a:prstGeom prst="line">
            <a:avLst/>
          </a:prstGeom>
          <a:ln w="6350" cap="flat" cmpd="sng">
            <a:solidFill>
              <a:srgbClr val="262626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校內各單位負責人資訊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校內設施相關資訊及使用方法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課程及學院介紹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入學指南及準備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學生生活疑問解答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商鋪及其他單位資訊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8" y="1060211"/>
            <a:ext cx="38404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不只是電力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問你所想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基於</a:t>
            </a:r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資料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庫的智能問答助手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040" y="-8890"/>
            <a:ext cx="3436620" cy="68751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36144" y="4334005"/>
            <a:ext cx="3336864" cy="1578280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13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校內各單位負責人資訊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校內設施相關資訊及使用方法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課程及學院介紹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入學指南及準備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學生生活疑問解答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商鋪及其他單位資訊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8" y="1060211"/>
            <a:ext cx="38404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不只是電力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問你所想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基於</a:t>
            </a:r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資料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庫的智能問答助手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040" y="-8890"/>
            <a:ext cx="3436620" cy="68751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36144" y="5173249"/>
            <a:ext cx="3336864" cy="739036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13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校內各單位負責人資訊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校內設施相關資訊及使用方法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課程及學院介紹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入學指南及準備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學生生活疑問解答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商鋪及其他單位資訊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8" y="1060211"/>
            <a:ext cx="384048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不只是電力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問你所想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基於</a:t>
            </a:r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資料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庫的智能問答助手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040" y="-8890"/>
            <a:ext cx="3436620" cy="68751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13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6188393" y="3045460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除已經建立的</a:t>
            </a:r>
            <a:r>
              <a:rPr lang="zh-CN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關於澳大的資訊庫</a:t>
            </a: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，其他問題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(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關於澳門，常識或時事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)</a:t>
            </a: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也可以</a:t>
            </a:r>
            <a:r>
              <a:rPr lang="zh-CN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更全面更人性化</a:t>
            </a: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的回答</a:t>
            </a:r>
          </a:p>
          <a:p>
            <a:pPr>
              <a:lnSpc>
                <a:spcPts val="3500"/>
              </a:lnSpc>
            </a:pPr>
            <a:endParaRPr lang="zh-CN" sz="2400" dirty="0">
              <a:solidFill>
                <a:srgbClr val="3F3E40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方正姚体" panose="02010601030101010101" pitchFamily="2" charset="-122"/>
            </a:endParaRPr>
          </a:p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當問題不能被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Umor 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在庫中搜索到答案時，它會嘗試使用</a:t>
            </a:r>
            <a:r>
              <a:rPr lang="zh-CN" altLang="en-US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搜索引擎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，</a:t>
            </a:r>
            <a:endParaRPr lang="zh-CN" sz="2400" dirty="0">
              <a:solidFill>
                <a:srgbClr val="3F3E40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方正姚体" panose="02010601030101010101" pitchFamily="2" charset="-122"/>
            </a:endParaRPr>
          </a:p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你甚至可以和 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Umor </a:t>
            </a:r>
            <a:r>
              <a:rPr lang="zh-CN" altLang="en-US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閒聊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。</a:t>
            </a:r>
            <a:endParaRPr lang="zh-CN" sz="2400" dirty="0">
              <a:solidFill>
                <a:srgbClr val="3F3E40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方正姚体" panose="02010601030101010101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6188393" y="997581"/>
            <a:ext cx="409575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不只是澳大</a:t>
            </a:r>
            <a:r>
              <a:rPr lang="en-US" altLang="zh-CN" sz="3600" b="1" dirty="0">
                <a:solidFill>
                  <a:srgbClr val="2F2637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rPr>
              <a:t> </a:t>
            </a:r>
          </a:p>
          <a:p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豐富的數據庫保證</a:t>
            </a:r>
            <a:r>
              <a:rPr lang="en-US" alt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Umor</a:t>
            </a:r>
            <a:r>
              <a:rPr lang="zh-CN" altLang="en-US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可以</a:t>
            </a:r>
          </a:p>
          <a:p>
            <a:r>
              <a:rPr lang="zh-CN" altLang="en-US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對</a:t>
            </a:r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不同問題可以對答如流</a:t>
            </a:r>
            <a:endParaRPr lang="zh-CN" sz="3200" b="1" dirty="0">
              <a:solidFill>
                <a:srgbClr val="262626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85" y="-3175"/>
            <a:ext cx="3430905" cy="68630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90605" y="1920909"/>
            <a:ext cx="3336864" cy="3916219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14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6188393" y="3045460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除已經建立的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關於澳大的資訊庫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，其他問題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(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關於澳門，常識或時事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也可以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更全面更人性化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的回答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F3E40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方正姚体" panose="02010601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當問題不能被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在庫中搜索到答案時，它會嘗試使用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搜索引擎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你甚至可以和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閒聊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。</a:t>
            </a:r>
          </a:p>
        </p:txBody>
      </p:sp>
      <p:sp>
        <p:nvSpPr>
          <p:cNvPr id="9225" name="矩形 21"/>
          <p:cNvSpPr/>
          <p:nvPr/>
        </p:nvSpPr>
        <p:spPr>
          <a:xfrm>
            <a:off x="6188393" y="997581"/>
            <a:ext cx="409575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不只是澳大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+mn-cs"/>
                <a:sym typeface="方正姚体" panose="02010601030101010101" pitchFamily="2" charset="-122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豐富的數據庫保證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可以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對不同問題可以對答如流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85" y="-3175"/>
            <a:ext cx="3430905" cy="68630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90605" y="2505205"/>
            <a:ext cx="3336864" cy="3331923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14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6188393" y="3045460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除已經建立的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關於澳大的資訊庫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，其他問題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(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關於澳門，常識或時事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也可以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更全面更人性化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的回答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F3E40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方正姚体" panose="02010601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當問題不能被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在庫中搜索到答案時，它會嘗試使用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搜索引擎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你甚至可以和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閒聊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。</a:t>
            </a:r>
          </a:p>
        </p:txBody>
      </p:sp>
      <p:sp>
        <p:nvSpPr>
          <p:cNvPr id="9225" name="矩形 21"/>
          <p:cNvSpPr/>
          <p:nvPr/>
        </p:nvSpPr>
        <p:spPr>
          <a:xfrm>
            <a:off x="6188393" y="997581"/>
            <a:ext cx="409575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不只是澳大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+mn-cs"/>
                <a:sym typeface="方正姚体" panose="02010601030101010101" pitchFamily="2" charset="-122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豐富的數據庫保證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可以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對不同問題可以對答如流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85" y="-3175"/>
            <a:ext cx="3430905" cy="68630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90605" y="3429000"/>
            <a:ext cx="3336864" cy="2408128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14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6188393" y="3045460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除已經建立的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關於澳大的資訊庫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，其他問題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(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關於澳門，常識或時事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也可以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更全面更人性化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的回答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F3E40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方正姚体" panose="02010601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當問題不能被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在庫中搜索到答案時，它會嘗試使用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搜索引擎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你甚至可以和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閒聊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。</a:t>
            </a:r>
          </a:p>
        </p:txBody>
      </p:sp>
      <p:sp>
        <p:nvSpPr>
          <p:cNvPr id="9225" name="矩形 21"/>
          <p:cNvSpPr/>
          <p:nvPr/>
        </p:nvSpPr>
        <p:spPr>
          <a:xfrm>
            <a:off x="6188393" y="997581"/>
            <a:ext cx="409575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不只是澳大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+mn-cs"/>
                <a:sym typeface="方正姚体" panose="02010601030101010101" pitchFamily="2" charset="-122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豐富的數據庫保證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可以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對不同問題可以對答如流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85" y="-3175"/>
            <a:ext cx="3430905" cy="68630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90605" y="4045907"/>
            <a:ext cx="3336864" cy="1791221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6188393" y="3045460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除已經建立的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關於澳大的資訊庫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，其他問題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(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關於澳門，常識或時事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也可以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更全面更人性化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的回答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F3E40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方正姚体" panose="02010601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當問題不能被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在庫中搜索到答案時，它會嘗試使用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搜索引擎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你甚至可以和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閒聊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。</a:t>
            </a:r>
          </a:p>
        </p:txBody>
      </p:sp>
      <p:sp>
        <p:nvSpPr>
          <p:cNvPr id="9225" name="矩形 21"/>
          <p:cNvSpPr/>
          <p:nvPr/>
        </p:nvSpPr>
        <p:spPr>
          <a:xfrm>
            <a:off x="6188393" y="997581"/>
            <a:ext cx="409575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不只是澳大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+mn-cs"/>
                <a:sym typeface="方正姚体" panose="02010601030101010101" pitchFamily="2" charset="-122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豐富的數據庫保證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可以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對不同問題可以對答如流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85" y="-3175"/>
            <a:ext cx="3430905" cy="68630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90605" y="4647156"/>
            <a:ext cx="3336864" cy="1189972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14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6188393" y="3045460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除已經建立的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關於澳大的資訊庫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，其他問題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(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關於澳門，常識或時事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也可以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更全面更人性化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的回答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F3E40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方正姚体" panose="02010601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當問題不能被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在庫中搜索到答案時，它會嘗試使用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搜索引擎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你甚至可以和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閒聊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。</a:t>
            </a:r>
          </a:p>
        </p:txBody>
      </p:sp>
      <p:sp>
        <p:nvSpPr>
          <p:cNvPr id="9225" name="矩形 21"/>
          <p:cNvSpPr/>
          <p:nvPr/>
        </p:nvSpPr>
        <p:spPr>
          <a:xfrm>
            <a:off x="6188393" y="997581"/>
            <a:ext cx="409575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不只是澳大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+mn-cs"/>
                <a:sym typeface="方正姚体" panose="02010601030101010101" pitchFamily="2" charset="-122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豐富的數據庫保證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可以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對不同問題可以對答如流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85" y="-3175"/>
            <a:ext cx="3430905" cy="68630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90605" y="5285984"/>
            <a:ext cx="3336864" cy="551144"/>
          </a:xfrm>
          <a:prstGeom prst="rect">
            <a:avLst/>
          </a:prstGeom>
          <a:solidFill>
            <a:srgbClr val="EFE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6188393" y="3045460"/>
            <a:ext cx="5276850" cy="32334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除已經建立的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關於澳大的資訊庫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，其他問題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(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關於澳門，常識或時事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也可以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更全面更人性化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的回答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F3E40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方正姚体" panose="02010601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當問題不能被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在庫中搜索到答案時，它會嘗試使用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搜索引擎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，</a:t>
            </a:r>
          </a:p>
          <a:p>
            <a:pPr marL="0" marR="0" lvl="0" indent="0" algn="l" defTabSz="914400" rtl="0" eaLnBrk="1" fontAlgn="base" latinLnBrk="0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你甚至可以和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閒聊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F3E40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。</a:t>
            </a:r>
          </a:p>
        </p:txBody>
      </p:sp>
      <p:sp>
        <p:nvSpPr>
          <p:cNvPr id="9225" name="矩形 21"/>
          <p:cNvSpPr/>
          <p:nvPr/>
        </p:nvSpPr>
        <p:spPr>
          <a:xfrm>
            <a:off x="6188393" y="997581"/>
            <a:ext cx="4095750" cy="184531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不只是澳大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+mn-cs"/>
                <a:sym typeface="方正姚体" panose="02010601030101010101" pitchFamily="2" charset="-122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豐富的數據庫保證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Umor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可以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對不同問題可以對答如流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85" y="-3175"/>
            <a:ext cx="3430905" cy="68630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14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A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标注 2"/>
          <p:cNvSpPr/>
          <p:nvPr/>
        </p:nvSpPr>
        <p:spPr>
          <a:xfrm>
            <a:off x="2446655" y="701675"/>
            <a:ext cx="8348345" cy="4677410"/>
          </a:xfrm>
          <a:prstGeom prst="wedgeRoundRect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24" name="文本框 54"/>
          <p:cNvSpPr/>
          <p:nvPr/>
        </p:nvSpPr>
        <p:spPr>
          <a:xfrm>
            <a:off x="4309745" y="1256665"/>
            <a:ext cx="286258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Calibri" panose="020F0502020204030204" charset="0"/>
              </a:rPr>
              <a:t>  </a:t>
            </a:r>
            <a:r>
              <a:rPr lang="en-US" altLang="zh-CN" sz="32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 </a:t>
            </a:r>
            <a:r>
              <a:rPr lang="zh-CN" altLang="en-US" sz="32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是什麼</a:t>
            </a:r>
          </a:p>
        </p:txBody>
      </p:sp>
      <p:sp>
        <p:nvSpPr>
          <p:cNvPr id="5125" name="直接连接符 56"/>
          <p:cNvSpPr/>
          <p:nvPr/>
        </p:nvSpPr>
        <p:spPr>
          <a:xfrm rot="5400000">
            <a:off x="6373495" y="245428"/>
            <a:ext cx="0" cy="3600450"/>
          </a:xfrm>
          <a:prstGeom prst="line">
            <a:avLst/>
          </a:prstGeom>
          <a:ln w="1270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126" name="椭圆 58"/>
          <p:cNvSpPr/>
          <p:nvPr/>
        </p:nvSpPr>
        <p:spPr>
          <a:xfrm>
            <a:off x="3211195" y="1031240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grpSp>
        <p:nvGrpSpPr>
          <p:cNvPr id="5127" name="组合 59"/>
          <p:cNvGrpSpPr/>
          <p:nvPr/>
        </p:nvGrpSpPr>
        <p:grpSpPr>
          <a:xfrm>
            <a:off x="3468370" y="1355725"/>
            <a:ext cx="498475" cy="477838"/>
            <a:chOff x="0" y="0"/>
            <a:chExt cx="2438400" cy="2332038"/>
          </a:xfrm>
        </p:grpSpPr>
        <p:sp>
          <p:nvSpPr>
            <p:cNvPr id="5128" name="Freeform 25"/>
            <p:cNvSpPr/>
            <p:nvPr/>
          </p:nvSpPr>
          <p:spPr>
            <a:xfrm>
              <a:off x="893763" y="1676400"/>
              <a:ext cx="655638" cy="655638"/>
            </a:xfrm>
            <a:custGeom>
              <a:avLst/>
              <a:gdLst/>
              <a:ahLst/>
              <a:cxnLst>
                <a:cxn ang="0">
                  <a:pos x="206" y="413"/>
                </a:cxn>
                <a:cxn ang="0">
                  <a:pos x="0" y="0"/>
                </a:cxn>
                <a:cxn ang="0">
                  <a:pos x="413" y="0"/>
                </a:cxn>
                <a:cxn ang="0">
                  <a:pos x="206" y="413"/>
                </a:cxn>
              </a:cxnLst>
              <a:rect l="0" t="0" r="0" b="0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  <p:sp>
          <p:nvSpPr>
            <p:cNvPr id="5129" name="任意多边形 61"/>
            <p:cNvSpPr/>
            <p:nvPr/>
          </p:nvSpPr>
          <p:spPr>
            <a:xfrm>
              <a:off x="0" y="0"/>
              <a:ext cx="2438400" cy="1774825"/>
            </a:xfrm>
            <a:custGeom>
              <a:avLst/>
              <a:gdLst/>
              <a:ahLst/>
              <a:cxnLst>
                <a:cxn ang="0">
                  <a:pos x="290196" y="0"/>
                </a:cxn>
                <a:cxn ang="0">
                  <a:pos x="2151973" y="0"/>
                </a:cxn>
                <a:cxn ang="0">
                  <a:pos x="2438400" y="286384"/>
                </a:cxn>
                <a:cxn ang="0">
                  <a:pos x="2438400" y="1484673"/>
                </a:cxn>
                <a:cxn ang="0">
                  <a:pos x="2151973" y="1774825"/>
                </a:cxn>
                <a:cxn ang="0">
                  <a:pos x="290196" y="1774825"/>
                </a:cxn>
                <a:cxn ang="0">
                  <a:pos x="0" y="1484673"/>
                </a:cxn>
                <a:cxn ang="0">
                  <a:pos x="0" y="286384"/>
                </a:cxn>
                <a:cxn ang="0">
                  <a:pos x="290196" y="0"/>
                </a:cxn>
                <a:cxn ang="0">
                  <a:pos x="471488" y="425450"/>
                </a:cxn>
                <a:cxn ang="0">
                  <a:pos x="471488" y="598488"/>
                </a:cxn>
                <a:cxn ang="0">
                  <a:pos x="1971676" y="598488"/>
                </a:cxn>
                <a:cxn ang="0">
                  <a:pos x="1971676" y="425450"/>
                </a:cxn>
                <a:cxn ang="0">
                  <a:pos x="471488" y="425450"/>
                </a:cxn>
                <a:cxn ang="0">
                  <a:pos x="471488" y="801688"/>
                </a:cxn>
                <a:cxn ang="0">
                  <a:pos x="471488" y="971551"/>
                </a:cxn>
                <a:cxn ang="0">
                  <a:pos x="1971676" y="971551"/>
                </a:cxn>
                <a:cxn ang="0">
                  <a:pos x="1971676" y="801688"/>
                </a:cxn>
                <a:cxn ang="0">
                  <a:pos x="471488" y="801688"/>
                </a:cxn>
                <a:cxn ang="0">
                  <a:pos x="471488" y="1174750"/>
                </a:cxn>
                <a:cxn ang="0">
                  <a:pos x="471488" y="1347788"/>
                </a:cxn>
                <a:cxn ang="0">
                  <a:pos x="1971676" y="1347788"/>
                </a:cxn>
                <a:cxn ang="0">
                  <a:pos x="1971676" y="1174750"/>
                </a:cxn>
                <a:cxn ang="0">
                  <a:pos x="471488" y="1174750"/>
                </a:cxn>
              </a:cxnLst>
              <a:rect l="0" t="0" r="0" b="0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2" charset="-122"/>
                <a:ea typeface="微软雅黑" panose="020B0503020204020204" pitchFamily="2" charset="-122"/>
              </a:endParaRPr>
            </a:p>
          </p:txBody>
        </p:sp>
      </p:grpSp>
      <p:sp>
        <p:nvSpPr>
          <p:cNvPr id="5131" name="文本框 2"/>
          <p:cNvSpPr txBox="1"/>
          <p:nvPr/>
        </p:nvSpPr>
        <p:spPr>
          <a:xfrm>
            <a:off x="3397249" y="2346145"/>
            <a:ext cx="6563179" cy="265713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我是</a:t>
            </a:r>
            <a:r>
              <a:rPr lang="en-US" altLang="zh-CN" sz="28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</a:t>
            </a:r>
            <a:r>
              <a:rPr lang="zh-CN" altLang="en-US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，一個誕生於</a:t>
            </a:r>
            <a:r>
              <a:rPr lang="en-US" altLang="zh-CN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2019</a:t>
            </a:r>
            <a:r>
              <a:rPr lang="zh-CN" altLang="en-US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年</a:t>
            </a:r>
            <a:r>
              <a:rPr lang="en-US" altLang="zh-CN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11</a:t>
            </a:r>
            <a:r>
              <a:rPr lang="zh-CN" altLang="en-US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月的</a:t>
            </a:r>
            <a:r>
              <a:rPr lang="zh-CN" altLang="en-US" sz="28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智能語言處理機器人</a:t>
            </a:r>
            <a:r>
              <a:rPr lang="zh-CN" altLang="en-US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。我不但能</a:t>
            </a:r>
            <a:r>
              <a:rPr lang="zh-CN" altLang="en-US" sz="28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回答問題</a:t>
            </a:r>
            <a:r>
              <a:rPr lang="zh-CN" altLang="en-US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，還能</a:t>
            </a:r>
            <a:r>
              <a:rPr lang="zh-CN" altLang="en-US" sz="28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分析和預測</a:t>
            </a:r>
            <a:r>
              <a:rPr lang="zh-CN" altLang="en-US" sz="2800" dirty="0" smtClean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！當然，我還可以分析</a:t>
            </a:r>
            <a:r>
              <a:rPr lang="zh-CN" altLang="en-US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監控</a:t>
            </a:r>
            <a:r>
              <a:rPr lang="zh-CN" altLang="en-US" sz="28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澳大智能用電</a:t>
            </a:r>
            <a:r>
              <a:rPr lang="zh-CN" altLang="en-US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，並且我還在不斷學習新東西哦！</a:t>
            </a:r>
          </a:p>
        </p:txBody>
      </p:sp>
      <p:pic>
        <p:nvPicPr>
          <p:cNvPr id="2" name="图片 1" descr="afinis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" y="4782820"/>
            <a:ext cx="1952625" cy="1952625"/>
          </a:xfrm>
          <a:prstGeom prst="rect">
            <a:avLst/>
          </a:prstGeom>
          <a:solidFill>
            <a:srgbClr val="75ADBE"/>
          </a:solidFill>
        </p:spPr>
      </p:pic>
      <p:sp>
        <p:nvSpPr>
          <p:cNvPr id="5" name="文本框 4"/>
          <p:cNvSpPr txBox="1"/>
          <p:nvPr/>
        </p:nvSpPr>
        <p:spPr>
          <a:xfrm>
            <a:off x="11849100" y="6469380"/>
            <a:ext cx="32385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mor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81500" y="0"/>
            <a:ext cx="3429000" cy="6858000"/>
          </a:xfrm>
          <a:prstGeom prst="rect">
            <a:avLst/>
          </a:prstGeom>
        </p:spPr>
      </p:pic>
      <p:sp>
        <p:nvSpPr>
          <p:cNvPr id="9225" name="矩形 21"/>
          <p:cNvSpPr/>
          <p:nvPr/>
        </p:nvSpPr>
        <p:spPr>
          <a:xfrm>
            <a:off x="1026478" y="635631"/>
            <a:ext cx="2418080" cy="1599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微软雅黑" panose="020B0503020204020204" pitchFamily="2" charset="-122"/>
                <a:ea typeface="微软雅黑" panose="020B0503020204020204" pitchFamily="2" charset="-122"/>
                <a:cs typeface="+mn-cs"/>
                <a:sym typeface="方正姚体" panose="02010601030101010101" pitchFamily="2" charset="-122"/>
              </a:rPr>
              <a:t>實際操作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2F2637"/>
                </a:solidFill>
                <a:effectLst/>
                <a:uLnTx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+mn-cs"/>
                <a:sym typeface="方正姚体" panose="02010601030101010101" pitchFamily="2" charset="-122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2" charset="-122"/>
              <a:ea typeface="微软雅黑" panose="020B0503020204020204" pitchFamily="2" charset="-122"/>
              <a:cs typeface="+mn-cs"/>
              <a:sym typeface="微软雅黑" panose="020B0503020204020204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15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直接连接符 8"/>
          <p:cNvSpPr/>
          <p:nvPr/>
        </p:nvSpPr>
        <p:spPr>
          <a:xfrm flipV="1">
            <a:off x="7204075" y="1154113"/>
            <a:ext cx="4679950" cy="1587"/>
          </a:xfrm>
          <a:prstGeom prst="line">
            <a:avLst/>
          </a:prstGeom>
          <a:ln w="635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7653" name="直接连接符 10"/>
          <p:cNvSpPr/>
          <p:nvPr/>
        </p:nvSpPr>
        <p:spPr>
          <a:xfrm flipV="1">
            <a:off x="342900" y="1154113"/>
            <a:ext cx="4679950" cy="1587"/>
          </a:xfrm>
          <a:prstGeom prst="line">
            <a:avLst/>
          </a:prstGeom>
          <a:ln w="635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7654" name="文本框 12"/>
          <p:cNvSpPr/>
          <p:nvPr/>
        </p:nvSpPr>
        <p:spPr>
          <a:xfrm>
            <a:off x="5431790" y="218440"/>
            <a:ext cx="109728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6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鳴謝</a:t>
            </a:r>
          </a:p>
        </p:txBody>
      </p:sp>
      <p:grpSp>
        <p:nvGrpSpPr>
          <p:cNvPr id="27655" name="组合 1"/>
          <p:cNvGrpSpPr/>
          <p:nvPr/>
        </p:nvGrpSpPr>
        <p:grpSpPr>
          <a:xfrm>
            <a:off x="5367338" y="1000125"/>
            <a:ext cx="1468437" cy="307975"/>
            <a:chOff x="0" y="0"/>
            <a:chExt cx="1541192" cy="321992"/>
          </a:xfrm>
        </p:grpSpPr>
        <p:sp>
          <p:nvSpPr>
            <p:cNvPr id="27656" name="椭圆 13"/>
            <p:cNvSpPr/>
            <p:nvPr/>
          </p:nvSpPr>
          <p:spPr>
            <a:xfrm>
              <a:off x="0" y="0"/>
              <a:ext cx="321992" cy="321992"/>
            </a:xfrm>
            <a:prstGeom prst="ellipse">
              <a:avLst/>
            </a:prstGeom>
            <a:solidFill>
              <a:srgbClr val="D0EAEB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lang="zh-CN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7657" name="椭圆 15"/>
            <p:cNvSpPr/>
            <p:nvPr/>
          </p:nvSpPr>
          <p:spPr>
            <a:xfrm>
              <a:off x="406400" y="0"/>
              <a:ext cx="321992" cy="321992"/>
            </a:xfrm>
            <a:prstGeom prst="ellipse">
              <a:avLst/>
            </a:prstGeom>
            <a:solidFill>
              <a:srgbClr val="2F2637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lang="zh-CN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7658" name="椭圆 16"/>
            <p:cNvSpPr/>
            <p:nvPr/>
          </p:nvSpPr>
          <p:spPr>
            <a:xfrm>
              <a:off x="812800" y="0"/>
              <a:ext cx="321992" cy="321992"/>
            </a:xfrm>
            <a:prstGeom prst="ellipse">
              <a:avLst/>
            </a:prstGeom>
            <a:solidFill>
              <a:srgbClr val="D0EAEB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lang="zh-CN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7659" name="椭圆 17"/>
            <p:cNvSpPr/>
            <p:nvPr/>
          </p:nvSpPr>
          <p:spPr>
            <a:xfrm>
              <a:off x="1219200" y="0"/>
              <a:ext cx="321992" cy="321992"/>
            </a:xfrm>
            <a:prstGeom prst="ellipse">
              <a:avLst/>
            </a:prstGeom>
            <a:solidFill>
              <a:srgbClr val="2F2637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lang="zh-CN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27660" name="圆角矩形 11"/>
          <p:cNvSpPr/>
          <p:nvPr/>
        </p:nvSpPr>
        <p:spPr>
          <a:xfrm>
            <a:off x="1628140" y="2740025"/>
            <a:ext cx="9334500" cy="2012950"/>
          </a:xfrm>
          <a:prstGeom prst="roundRect">
            <a:avLst>
              <a:gd name="adj" fmla="val 9347"/>
            </a:avLst>
          </a:prstGeom>
          <a:solidFill>
            <a:srgbClr val="2F2637"/>
          </a:solid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663" name="矩形 19"/>
          <p:cNvSpPr/>
          <p:nvPr/>
        </p:nvSpPr>
        <p:spPr>
          <a:xfrm>
            <a:off x="2687320" y="2740025"/>
            <a:ext cx="7658735" cy="2012950"/>
          </a:xfrm>
          <a:prstGeom prst="rect">
            <a:avLst/>
          </a:prstGeom>
          <a:solidFill>
            <a:srgbClr val="D0EAEB"/>
          </a:solidFill>
          <a:ln w="12700" cap="flat" cmpd="sng">
            <a:solidFill>
              <a:srgbClr val="2F2637">
                <a:alpha val="5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7669" name="组合 25"/>
          <p:cNvGrpSpPr/>
          <p:nvPr/>
        </p:nvGrpSpPr>
        <p:grpSpPr>
          <a:xfrm>
            <a:off x="1963420" y="3311525"/>
            <a:ext cx="490855" cy="548005"/>
            <a:chOff x="0" y="0"/>
            <a:chExt cx="2438400" cy="2332038"/>
          </a:xfrm>
        </p:grpSpPr>
        <p:sp>
          <p:nvSpPr>
            <p:cNvPr id="27670" name="Freeform 25"/>
            <p:cNvSpPr/>
            <p:nvPr/>
          </p:nvSpPr>
          <p:spPr>
            <a:xfrm>
              <a:off x="893763" y="1676400"/>
              <a:ext cx="655638" cy="655638"/>
            </a:xfrm>
            <a:custGeom>
              <a:avLst/>
              <a:gdLst/>
              <a:ahLst/>
              <a:cxnLst>
                <a:cxn ang="0">
                  <a:pos x="206" y="413"/>
                </a:cxn>
                <a:cxn ang="0">
                  <a:pos x="0" y="0"/>
                </a:cxn>
                <a:cxn ang="0">
                  <a:pos x="413" y="0"/>
                </a:cxn>
                <a:cxn ang="0">
                  <a:pos x="206" y="413"/>
                </a:cxn>
              </a:cxnLst>
              <a:rect l="0" t="0" r="0" b="0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D0EAE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1" name="任意多边形 27"/>
            <p:cNvSpPr/>
            <p:nvPr/>
          </p:nvSpPr>
          <p:spPr>
            <a:xfrm>
              <a:off x="0" y="0"/>
              <a:ext cx="2438400" cy="1774825"/>
            </a:xfrm>
            <a:custGeom>
              <a:avLst/>
              <a:gdLst/>
              <a:ahLst/>
              <a:cxnLst>
                <a:cxn ang="0">
                  <a:pos x="290196" y="0"/>
                </a:cxn>
                <a:cxn ang="0">
                  <a:pos x="2151973" y="0"/>
                </a:cxn>
                <a:cxn ang="0">
                  <a:pos x="2438400" y="286384"/>
                </a:cxn>
                <a:cxn ang="0">
                  <a:pos x="2438400" y="1484673"/>
                </a:cxn>
                <a:cxn ang="0">
                  <a:pos x="2151973" y="1774825"/>
                </a:cxn>
                <a:cxn ang="0">
                  <a:pos x="290196" y="1774825"/>
                </a:cxn>
                <a:cxn ang="0">
                  <a:pos x="0" y="1484673"/>
                </a:cxn>
                <a:cxn ang="0">
                  <a:pos x="0" y="286384"/>
                </a:cxn>
                <a:cxn ang="0">
                  <a:pos x="290196" y="0"/>
                </a:cxn>
                <a:cxn ang="0">
                  <a:pos x="471488" y="425450"/>
                </a:cxn>
                <a:cxn ang="0">
                  <a:pos x="471488" y="598488"/>
                </a:cxn>
                <a:cxn ang="0">
                  <a:pos x="1971676" y="598488"/>
                </a:cxn>
                <a:cxn ang="0">
                  <a:pos x="1971676" y="425450"/>
                </a:cxn>
                <a:cxn ang="0">
                  <a:pos x="471488" y="425450"/>
                </a:cxn>
                <a:cxn ang="0">
                  <a:pos x="471488" y="801688"/>
                </a:cxn>
                <a:cxn ang="0">
                  <a:pos x="471488" y="971551"/>
                </a:cxn>
                <a:cxn ang="0">
                  <a:pos x="1971676" y="971551"/>
                </a:cxn>
                <a:cxn ang="0">
                  <a:pos x="1971676" y="801688"/>
                </a:cxn>
                <a:cxn ang="0">
                  <a:pos x="471488" y="801688"/>
                </a:cxn>
                <a:cxn ang="0">
                  <a:pos x="471488" y="1174750"/>
                </a:cxn>
                <a:cxn ang="0">
                  <a:pos x="471488" y="1347788"/>
                </a:cxn>
                <a:cxn ang="0">
                  <a:pos x="1971676" y="1347788"/>
                </a:cxn>
                <a:cxn ang="0">
                  <a:pos x="1971676" y="1174750"/>
                </a:cxn>
                <a:cxn ang="0">
                  <a:pos x="471488" y="1174750"/>
                </a:cxn>
              </a:cxnLst>
              <a:rect l="0" t="0" r="0" b="0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D0EAE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7676" name="文本框 34"/>
          <p:cNvSpPr/>
          <p:nvPr/>
        </p:nvSpPr>
        <p:spPr>
          <a:xfrm>
            <a:off x="3101657" y="2822145"/>
            <a:ext cx="6830060" cy="1886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en-US" sz="24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感謝</a:t>
            </a:r>
            <a:r>
              <a:rPr lang="zh-CN" altLang="en-US" sz="2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黃輝</a:t>
            </a:r>
            <a:r>
              <a:rPr lang="zh-CN" altLang="en-US" sz="24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教授對我們開發 UMor 智能語音機器人所提供的指導，</a:t>
            </a:r>
          </a:p>
          <a:p>
            <a:pPr>
              <a:lnSpc>
                <a:spcPts val="3500"/>
              </a:lnSpc>
            </a:pPr>
            <a:r>
              <a:rPr lang="zh-CN" altLang="en-US" sz="24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以及</a:t>
            </a:r>
            <a:r>
              <a:rPr lang="zh-CN" altLang="en-US" sz="2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澳門大學自然語言處理與中葡翻譯實驗室</a:t>
            </a:r>
            <a:r>
              <a:rPr lang="zh-CN" altLang="en-US" sz="24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所提供的支持。</a:t>
            </a:r>
          </a:p>
        </p:txBody>
      </p:sp>
      <p:pic>
        <p:nvPicPr>
          <p:cNvPr id="3" name="图片 2" descr="nlp2c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4545" y="5093970"/>
            <a:ext cx="1597025" cy="1437640"/>
          </a:xfrm>
          <a:prstGeom prst="rect">
            <a:avLst/>
          </a:prstGeom>
        </p:spPr>
      </p:pic>
      <p:pic>
        <p:nvPicPr>
          <p:cNvPr id="5" name="图片 4" descr="umac_logo_v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6250" y="5038090"/>
            <a:ext cx="1598295" cy="14935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16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A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标注 2"/>
          <p:cNvSpPr/>
          <p:nvPr/>
        </p:nvSpPr>
        <p:spPr>
          <a:xfrm>
            <a:off x="2446655" y="690880"/>
            <a:ext cx="8348345" cy="4677410"/>
          </a:xfrm>
          <a:prstGeom prst="wedgeRoundRect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24" name="文本框 54"/>
          <p:cNvSpPr/>
          <p:nvPr/>
        </p:nvSpPr>
        <p:spPr>
          <a:xfrm>
            <a:off x="4309745" y="1256665"/>
            <a:ext cx="30988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Calibri" panose="020F0502020204030204" charset="0"/>
              </a:rPr>
              <a:t>  </a:t>
            </a:r>
            <a:endParaRPr lang="zh-CN" altLang="en-US" sz="3200" b="1" dirty="0">
              <a:solidFill>
                <a:srgbClr val="000000"/>
              </a:solidFill>
              <a:latin typeface="微软雅黑" panose="020B0503020204020204" pitchFamily="2" charset="-122"/>
              <a:ea typeface="微软雅黑" panose="020B0503020204020204" pitchFamily="2" charset="-122"/>
              <a:cs typeface="微软雅黑" panose="020B0503020204020204" pitchFamily="2" charset="-122"/>
              <a:sym typeface="Calibri" panose="020F0502020204030204" charset="0"/>
            </a:endParaRPr>
          </a:p>
        </p:txBody>
      </p:sp>
      <p:sp>
        <p:nvSpPr>
          <p:cNvPr id="5131" name="文本框 2"/>
          <p:cNvSpPr txBox="1"/>
          <p:nvPr/>
        </p:nvSpPr>
        <p:spPr>
          <a:xfrm>
            <a:off x="3528695" y="856615"/>
            <a:ext cx="6183630" cy="16300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4000"/>
              </a:lnSpc>
            </a:pPr>
            <a:r>
              <a:rPr lang="zh-CN" sz="2800" dirty="0"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我還在不斷</a:t>
            </a:r>
            <a:r>
              <a:rPr lang="zh-CN" sz="2800" b="1" dirty="0"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學習和成長</a:t>
            </a:r>
            <a:r>
              <a:rPr lang="zh-CN" sz="2800" dirty="0"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中，掃描下方的</a:t>
            </a:r>
            <a:r>
              <a:rPr lang="zh-CN" sz="2800" b="1" dirty="0"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二維碼</a:t>
            </a:r>
            <a:r>
              <a:rPr lang="zh-CN" sz="2800" dirty="0"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就可以查詢您想要的資訊或者教我新東西啦！</a:t>
            </a:r>
          </a:p>
        </p:txBody>
      </p:sp>
      <p:pic>
        <p:nvPicPr>
          <p:cNvPr id="2" name="图片 1" descr="afinis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30" y="4518025"/>
            <a:ext cx="2219325" cy="2219325"/>
          </a:xfrm>
          <a:prstGeom prst="rect">
            <a:avLst/>
          </a:prstGeom>
          <a:solidFill>
            <a:srgbClr val="75ADBE"/>
          </a:solidFill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515" y="2469515"/>
            <a:ext cx="3221990" cy="2790190"/>
          </a:xfrm>
          <a:prstGeom prst="rect">
            <a:avLst/>
          </a:prstGeom>
        </p:spPr>
      </p:pic>
      <p:pic>
        <p:nvPicPr>
          <p:cNvPr id="6" name="图片 5" descr="nlp2c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6680" y="5403850"/>
            <a:ext cx="1481455" cy="1333500"/>
          </a:xfrm>
          <a:prstGeom prst="rect">
            <a:avLst/>
          </a:prstGeom>
        </p:spPr>
      </p:pic>
      <p:pic>
        <p:nvPicPr>
          <p:cNvPr id="7" name="图片 6" descr="umac_logo_v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4590" y="5368290"/>
            <a:ext cx="1482090" cy="138493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791315" y="6496685"/>
            <a:ext cx="464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17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37"/>
          <p:cNvSpPr/>
          <p:nvPr/>
        </p:nvSpPr>
        <p:spPr>
          <a:xfrm rot="5400000">
            <a:off x="1784350" y="3763963"/>
            <a:ext cx="1443038" cy="2868612"/>
          </a:xfrm>
          <a:prstGeom prst="rect">
            <a:avLst/>
          </a:prstGeom>
          <a:solidFill>
            <a:srgbClr val="D0EAEB"/>
          </a:solidFill>
          <a:ln w="3175" cap="flat" cmpd="sng">
            <a:solidFill>
              <a:srgbClr val="2F2637">
                <a:alpha val="3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6149" name="直接连接符 8"/>
          <p:cNvSpPr/>
          <p:nvPr/>
        </p:nvSpPr>
        <p:spPr>
          <a:xfrm flipV="1">
            <a:off x="7204075" y="1154113"/>
            <a:ext cx="4679950" cy="1587"/>
          </a:xfrm>
          <a:prstGeom prst="line">
            <a:avLst/>
          </a:prstGeom>
          <a:ln w="635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150" name="直接连接符 10"/>
          <p:cNvSpPr/>
          <p:nvPr/>
        </p:nvSpPr>
        <p:spPr>
          <a:xfrm flipV="1">
            <a:off x="342900" y="1154113"/>
            <a:ext cx="4679950" cy="1587"/>
          </a:xfrm>
          <a:prstGeom prst="line">
            <a:avLst/>
          </a:prstGeom>
          <a:ln w="635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151" name="文本框 12"/>
          <p:cNvSpPr/>
          <p:nvPr/>
        </p:nvSpPr>
        <p:spPr>
          <a:xfrm>
            <a:off x="4866799" y="274638"/>
            <a:ext cx="255841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Calibri" panose="020F0502020204030204" charset="0"/>
              </a:rPr>
              <a:t>  </a:t>
            </a:r>
            <a:r>
              <a:rPr lang="zh-CN" altLang="en-US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什麼是 </a:t>
            </a:r>
            <a:r>
              <a:rPr lang="en-US" altLang="zh-CN" sz="2800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</a:t>
            </a:r>
          </a:p>
        </p:txBody>
      </p:sp>
      <p:grpSp>
        <p:nvGrpSpPr>
          <p:cNvPr id="6152" name="组合 1"/>
          <p:cNvGrpSpPr/>
          <p:nvPr/>
        </p:nvGrpSpPr>
        <p:grpSpPr>
          <a:xfrm>
            <a:off x="5367338" y="1000125"/>
            <a:ext cx="1468437" cy="307975"/>
            <a:chOff x="0" y="0"/>
            <a:chExt cx="1541192" cy="321992"/>
          </a:xfrm>
        </p:grpSpPr>
        <p:sp>
          <p:nvSpPr>
            <p:cNvPr id="6153" name="椭圆 13"/>
            <p:cNvSpPr/>
            <p:nvPr/>
          </p:nvSpPr>
          <p:spPr>
            <a:xfrm>
              <a:off x="0" y="0"/>
              <a:ext cx="321992" cy="321992"/>
            </a:xfrm>
            <a:prstGeom prst="ellipse">
              <a:avLst/>
            </a:prstGeom>
            <a:solidFill>
              <a:srgbClr val="D0EAEB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lang="zh-CN">
                <a:solidFill>
                  <a:srgbClr val="FFFFFF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54" name="椭圆 15"/>
            <p:cNvSpPr/>
            <p:nvPr/>
          </p:nvSpPr>
          <p:spPr>
            <a:xfrm>
              <a:off x="406400" y="0"/>
              <a:ext cx="321992" cy="321992"/>
            </a:xfrm>
            <a:prstGeom prst="ellipse">
              <a:avLst/>
            </a:prstGeom>
            <a:solidFill>
              <a:srgbClr val="2F2637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lang="zh-CN">
                <a:solidFill>
                  <a:srgbClr val="FFFFFF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55" name="椭圆 16"/>
            <p:cNvSpPr/>
            <p:nvPr/>
          </p:nvSpPr>
          <p:spPr>
            <a:xfrm>
              <a:off x="812800" y="0"/>
              <a:ext cx="321992" cy="321992"/>
            </a:xfrm>
            <a:prstGeom prst="ellipse">
              <a:avLst/>
            </a:prstGeom>
            <a:solidFill>
              <a:srgbClr val="D0EAEB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lang="zh-CN">
                <a:solidFill>
                  <a:srgbClr val="FFFFFF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56" name="椭圆 17"/>
            <p:cNvSpPr/>
            <p:nvPr/>
          </p:nvSpPr>
          <p:spPr>
            <a:xfrm>
              <a:off x="1219200" y="0"/>
              <a:ext cx="321992" cy="321992"/>
            </a:xfrm>
            <a:prstGeom prst="ellipse">
              <a:avLst/>
            </a:prstGeom>
            <a:solidFill>
              <a:srgbClr val="2F2637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lang="zh-CN">
                <a:solidFill>
                  <a:srgbClr val="FFFFFF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6157" name="矩形 20"/>
          <p:cNvSpPr/>
          <p:nvPr/>
        </p:nvSpPr>
        <p:spPr>
          <a:xfrm>
            <a:off x="1071563" y="2327275"/>
            <a:ext cx="2868612" cy="1443038"/>
          </a:xfrm>
          <a:prstGeom prst="rect">
            <a:avLst/>
          </a:prstGeom>
          <a:noFill/>
          <a:ln w="2540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6158" name="文本框 23"/>
          <p:cNvSpPr/>
          <p:nvPr/>
        </p:nvSpPr>
        <p:spPr>
          <a:xfrm>
            <a:off x="1601788" y="2509838"/>
            <a:ext cx="1808480" cy="10763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zh-CN" sz="32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為什麼是</a:t>
            </a:r>
          </a:p>
          <a:p>
            <a:r>
              <a:rPr lang="zh-CN" altLang="zh-CN" sz="32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微信平臺</a:t>
            </a:r>
          </a:p>
        </p:txBody>
      </p:sp>
      <p:sp>
        <p:nvSpPr>
          <p:cNvPr id="6159" name="文本框 25"/>
          <p:cNvSpPr/>
          <p:nvPr/>
        </p:nvSpPr>
        <p:spPr>
          <a:xfrm>
            <a:off x="1141413" y="4523501"/>
            <a:ext cx="2728912" cy="13735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2500"/>
              </a:lnSpc>
            </a:pPr>
            <a:r>
              <a:rPr lang="en-US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WeChat</a:t>
            </a:r>
            <a:r>
              <a:rPr lang="zh-CN" altLang="en-US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是中國智能手機用戶都會使用的</a:t>
            </a:r>
            <a:r>
              <a:rPr lang="en-US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App</a:t>
            </a:r>
            <a:r>
              <a:rPr lang="zh-CN" altLang="en-US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，微信小程式具有</a:t>
            </a:r>
            <a:r>
              <a:rPr lang="zh-CN" altLang="en-US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高效，便捷，相容</a:t>
            </a:r>
            <a:r>
              <a:rPr lang="zh-CN" altLang="en-US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的優勢</a:t>
            </a:r>
          </a:p>
        </p:txBody>
      </p:sp>
      <p:sp>
        <p:nvSpPr>
          <p:cNvPr id="6160" name="矩形 37"/>
          <p:cNvSpPr/>
          <p:nvPr/>
        </p:nvSpPr>
        <p:spPr>
          <a:xfrm rot="5400000">
            <a:off x="5573713" y="1611313"/>
            <a:ext cx="1443037" cy="2868612"/>
          </a:xfrm>
          <a:prstGeom prst="rect">
            <a:avLst/>
          </a:prstGeom>
          <a:solidFill>
            <a:srgbClr val="D0EAEB"/>
          </a:solidFill>
          <a:ln w="3175" cap="flat" cmpd="sng">
            <a:solidFill>
              <a:srgbClr val="2F2637">
                <a:alpha val="3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vert270" tIns="108000" rIns="90000" anchor="ctr"/>
          <a:lstStyle/>
          <a:p>
            <a:pPr algn="ctr">
              <a:lnSpc>
                <a:spcPts val="2500"/>
              </a:lnSpc>
            </a:pPr>
            <a:r>
              <a:rPr lang="zh-CN" altLang="en-US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為貫徹</a:t>
            </a:r>
            <a:r>
              <a:rPr lang="en-US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''</a:t>
            </a:r>
            <a:r>
              <a:rPr lang="zh-CN" altLang="en-US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智慧校園</a:t>
            </a:r>
            <a:r>
              <a:rPr lang="en-US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''</a:t>
            </a:r>
            <a:r>
              <a:rPr lang="zh-CN" altLang="en-US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建設，</a:t>
            </a:r>
            <a:r>
              <a:rPr lang="en-US" altLang="zh-CN" dirty="0" err="1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</a:t>
            </a:r>
            <a:r>
              <a:rPr lang="en-US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 </a:t>
            </a:r>
            <a:r>
              <a:rPr lang="zh-CN" altLang="en-US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自然由強大的</a:t>
            </a:r>
            <a:r>
              <a:rPr lang="en-US" altLang="zh-CN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NLP</a:t>
            </a:r>
            <a:r>
              <a:rPr lang="zh-CN" altLang="en-US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自然語言處理</a:t>
            </a:r>
            <a:r>
              <a:rPr lang="zh-CN" altLang="en-US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技術實現。</a:t>
            </a:r>
          </a:p>
        </p:txBody>
      </p:sp>
      <p:sp>
        <p:nvSpPr>
          <p:cNvPr id="6162" name="矩形 37"/>
          <p:cNvSpPr/>
          <p:nvPr/>
        </p:nvSpPr>
        <p:spPr>
          <a:xfrm rot="5400000">
            <a:off x="9124950" y="3762375"/>
            <a:ext cx="1443038" cy="2868613"/>
          </a:xfrm>
          <a:prstGeom prst="rect">
            <a:avLst/>
          </a:prstGeom>
          <a:solidFill>
            <a:srgbClr val="D0EAEB"/>
          </a:solidFill>
          <a:ln w="3175" cap="flat" cmpd="sng">
            <a:solidFill>
              <a:srgbClr val="2F2637">
                <a:alpha val="3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6163" name="文本框 25"/>
          <p:cNvSpPr/>
          <p:nvPr/>
        </p:nvSpPr>
        <p:spPr>
          <a:xfrm>
            <a:off x="8482013" y="4521913"/>
            <a:ext cx="2728912" cy="13735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2500"/>
              </a:lnSpc>
            </a:pPr>
            <a:r>
              <a:rPr lang="zh-CN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基於校園資訊的處理系統</a:t>
            </a:r>
            <a:r>
              <a:rPr lang="en-US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,</a:t>
            </a:r>
            <a:r>
              <a:rPr lang="zh-CN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不僅是電力監管</a:t>
            </a:r>
            <a:r>
              <a:rPr lang="en-US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,</a:t>
            </a:r>
            <a:r>
              <a:rPr lang="zh-CN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更可跟進</a:t>
            </a:r>
            <a:r>
              <a:rPr lang="en-US" altLang="zh-CN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</a:t>
            </a:r>
            <a:r>
              <a:rPr lang="zh-CN" altLang="en-US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的各種問題，故名</a:t>
            </a:r>
            <a:r>
              <a:rPr lang="en-US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Umor(</a:t>
            </a:r>
            <a:r>
              <a:rPr lang="zh-CN" altLang="en-US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幽默</a:t>
            </a:r>
            <a:r>
              <a:rPr lang="en-US" altLang="zh-CN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)</a:t>
            </a:r>
          </a:p>
        </p:txBody>
      </p:sp>
      <p:sp>
        <p:nvSpPr>
          <p:cNvPr id="6164" name="矩形 20"/>
          <p:cNvSpPr/>
          <p:nvPr/>
        </p:nvSpPr>
        <p:spPr>
          <a:xfrm>
            <a:off x="4859338" y="4475163"/>
            <a:ext cx="2868612" cy="1443037"/>
          </a:xfrm>
          <a:prstGeom prst="rect">
            <a:avLst/>
          </a:prstGeom>
          <a:noFill/>
          <a:ln w="2540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6165" name="文本框 23"/>
          <p:cNvSpPr/>
          <p:nvPr/>
        </p:nvSpPr>
        <p:spPr>
          <a:xfrm>
            <a:off x="5391150" y="4659313"/>
            <a:ext cx="1808480" cy="10763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zh-CN" sz="32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為什麼是</a:t>
            </a:r>
          </a:p>
          <a:p>
            <a:r>
              <a:rPr lang="zh-CN" altLang="zh-CN" sz="32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人工智慧</a:t>
            </a:r>
          </a:p>
        </p:txBody>
      </p:sp>
      <p:sp>
        <p:nvSpPr>
          <p:cNvPr id="6166" name="矩形 20"/>
          <p:cNvSpPr/>
          <p:nvPr/>
        </p:nvSpPr>
        <p:spPr>
          <a:xfrm>
            <a:off x="8412163" y="2325688"/>
            <a:ext cx="2868612" cy="1443037"/>
          </a:xfrm>
          <a:prstGeom prst="rect">
            <a:avLst/>
          </a:prstGeom>
          <a:noFill/>
          <a:ln w="2540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宋体" panose="02010600030101010101" pitchFamily="2" charset="-122"/>
            </a:endParaRPr>
          </a:p>
        </p:txBody>
      </p:sp>
      <p:sp>
        <p:nvSpPr>
          <p:cNvPr id="6167" name="文本框 23"/>
          <p:cNvSpPr/>
          <p:nvPr/>
        </p:nvSpPr>
        <p:spPr>
          <a:xfrm>
            <a:off x="8942388" y="2508250"/>
            <a:ext cx="1808480" cy="10763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zh-CN" sz="32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為什麼是</a:t>
            </a:r>
          </a:p>
          <a:p>
            <a:pPr algn="ctr"/>
            <a:r>
              <a:rPr lang="en-US" altLang="zh-CN" sz="3200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Umor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1849100" y="6469380"/>
            <a:ext cx="32385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2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椭圆 51"/>
          <p:cNvSpPr/>
          <p:nvPr/>
        </p:nvSpPr>
        <p:spPr>
          <a:xfrm>
            <a:off x="1057275" y="1950403"/>
            <a:ext cx="3635375" cy="363537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3" name="椭圆 52"/>
          <p:cNvSpPr/>
          <p:nvPr/>
        </p:nvSpPr>
        <p:spPr>
          <a:xfrm>
            <a:off x="3870325" y="5586413"/>
            <a:ext cx="923925" cy="923925"/>
          </a:xfrm>
          <a:prstGeom prst="ellipse">
            <a:avLst/>
          </a:prstGeom>
          <a:solidFill>
            <a:srgbClr val="2F2637"/>
          </a:solid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4" name="椭圆 53"/>
          <p:cNvSpPr/>
          <p:nvPr/>
        </p:nvSpPr>
        <p:spPr>
          <a:xfrm>
            <a:off x="3432175" y="1146175"/>
            <a:ext cx="631825" cy="631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5" name="文本框 54"/>
          <p:cNvSpPr/>
          <p:nvPr/>
        </p:nvSpPr>
        <p:spPr>
          <a:xfrm>
            <a:off x="6572250" y="3476625"/>
            <a:ext cx="408051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  </a:t>
            </a:r>
            <a:r>
              <a:rPr lang="en-US" altLang="zh-CN" sz="3200" b="1" dirty="0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Calibri" panose="020F0502020204030204" charset="0"/>
              </a:rPr>
              <a:t>Umor </a:t>
            </a:r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Calibri" panose="020F0502020204030204" charset="0"/>
              </a:rPr>
              <a:t>是如何工作的</a:t>
            </a:r>
          </a:p>
        </p:txBody>
      </p:sp>
      <p:sp>
        <p:nvSpPr>
          <p:cNvPr id="7177" name="直接连接符 56"/>
          <p:cNvSpPr/>
          <p:nvPr/>
        </p:nvSpPr>
        <p:spPr>
          <a:xfrm rot="5400000">
            <a:off x="8612188" y="2478088"/>
            <a:ext cx="0" cy="3600450"/>
          </a:xfrm>
          <a:prstGeom prst="line">
            <a:avLst/>
          </a:prstGeom>
          <a:ln w="1270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178" name="椭圆 58"/>
          <p:cNvSpPr/>
          <p:nvPr/>
        </p:nvSpPr>
        <p:spPr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7179" name="组合 59"/>
          <p:cNvGrpSpPr/>
          <p:nvPr/>
        </p:nvGrpSpPr>
        <p:grpSpPr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7180" name="Freeform 25"/>
            <p:cNvSpPr/>
            <p:nvPr/>
          </p:nvSpPr>
          <p:spPr>
            <a:xfrm>
              <a:off x="893763" y="1676400"/>
              <a:ext cx="655638" cy="655638"/>
            </a:xfrm>
            <a:custGeom>
              <a:avLst/>
              <a:gdLst/>
              <a:ahLst/>
              <a:cxnLst>
                <a:cxn ang="0">
                  <a:pos x="206" y="413"/>
                </a:cxn>
                <a:cxn ang="0">
                  <a:pos x="0" y="0"/>
                </a:cxn>
                <a:cxn ang="0">
                  <a:pos x="413" y="0"/>
                </a:cxn>
                <a:cxn ang="0">
                  <a:pos x="206" y="413"/>
                </a:cxn>
              </a:cxnLst>
              <a:rect l="0" t="0" r="0" b="0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81" name="任意多边形 61"/>
            <p:cNvSpPr/>
            <p:nvPr/>
          </p:nvSpPr>
          <p:spPr>
            <a:xfrm>
              <a:off x="0" y="0"/>
              <a:ext cx="2438400" cy="1774825"/>
            </a:xfrm>
            <a:custGeom>
              <a:avLst/>
              <a:gdLst/>
              <a:ahLst/>
              <a:cxnLst>
                <a:cxn ang="0">
                  <a:pos x="290196" y="0"/>
                </a:cxn>
                <a:cxn ang="0">
                  <a:pos x="2151973" y="0"/>
                </a:cxn>
                <a:cxn ang="0">
                  <a:pos x="2438400" y="286384"/>
                </a:cxn>
                <a:cxn ang="0">
                  <a:pos x="2438400" y="1484673"/>
                </a:cxn>
                <a:cxn ang="0">
                  <a:pos x="2151973" y="1774825"/>
                </a:cxn>
                <a:cxn ang="0">
                  <a:pos x="290196" y="1774825"/>
                </a:cxn>
                <a:cxn ang="0">
                  <a:pos x="0" y="1484673"/>
                </a:cxn>
                <a:cxn ang="0">
                  <a:pos x="0" y="286384"/>
                </a:cxn>
                <a:cxn ang="0">
                  <a:pos x="290196" y="0"/>
                </a:cxn>
                <a:cxn ang="0">
                  <a:pos x="471488" y="425450"/>
                </a:cxn>
                <a:cxn ang="0">
                  <a:pos x="471488" y="598488"/>
                </a:cxn>
                <a:cxn ang="0">
                  <a:pos x="1971676" y="598488"/>
                </a:cxn>
                <a:cxn ang="0">
                  <a:pos x="1971676" y="425450"/>
                </a:cxn>
                <a:cxn ang="0">
                  <a:pos x="471488" y="425450"/>
                </a:cxn>
                <a:cxn ang="0">
                  <a:pos x="471488" y="801688"/>
                </a:cxn>
                <a:cxn ang="0">
                  <a:pos x="471488" y="971551"/>
                </a:cxn>
                <a:cxn ang="0">
                  <a:pos x="1971676" y="971551"/>
                </a:cxn>
                <a:cxn ang="0">
                  <a:pos x="1971676" y="801688"/>
                </a:cxn>
                <a:cxn ang="0">
                  <a:pos x="471488" y="801688"/>
                </a:cxn>
                <a:cxn ang="0">
                  <a:pos x="471488" y="1174750"/>
                </a:cxn>
                <a:cxn ang="0">
                  <a:pos x="471488" y="1347788"/>
                </a:cxn>
                <a:cxn ang="0">
                  <a:pos x="1971676" y="1347788"/>
                </a:cxn>
                <a:cxn ang="0">
                  <a:pos x="1971676" y="1174750"/>
                </a:cxn>
                <a:cxn ang="0">
                  <a:pos x="471488" y="1174750"/>
                </a:cxn>
              </a:cxnLst>
              <a:rect l="0" t="0" r="0" b="0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182" name="椭圆 14"/>
          <p:cNvSpPr/>
          <p:nvPr/>
        </p:nvSpPr>
        <p:spPr>
          <a:xfrm>
            <a:off x="1078230" y="1950403"/>
            <a:ext cx="3635375" cy="3635375"/>
          </a:xfrm>
          <a:prstGeom prst="ellipse">
            <a:avLst/>
          </a:prstGeom>
          <a:solidFill>
            <a:srgbClr val="2F2637">
              <a:alpha val="50000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83" name="椭圆 15"/>
          <p:cNvSpPr/>
          <p:nvPr/>
        </p:nvSpPr>
        <p:spPr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84" name="文本框 57"/>
          <p:cNvSpPr/>
          <p:nvPr/>
        </p:nvSpPr>
        <p:spPr>
          <a:xfrm>
            <a:off x="1971675" y="2668588"/>
            <a:ext cx="1830070" cy="221488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13800" b="1" dirty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02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849100" y="6469380"/>
            <a:ext cx="32385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3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1371" y="188640"/>
            <a:ext cx="10972800" cy="1143000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latin typeface="微软雅黑" panose="020B0503020204020204" pitchFamily="2" charset="-122"/>
                <a:ea typeface="微软雅黑" panose="020B0503020204020204" pitchFamily="2" charset="-122"/>
              </a:rPr>
              <a:t>Overall Architecture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69900" y="2842165"/>
            <a:ext cx="172819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2" charset="-122"/>
                <a:ea typeface="微软雅黑" panose="020B0503020204020204" pitchFamily="2" charset="-122"/>
              </a:rPr>
              <a:t>語義分析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21525" y="2842538"/>
            <a:ext cx="182420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2" charset="-122"/>
                <a:ea typeface="微软雅黑" panose="020B0503020204020204" pitchFamily="2" charset="-122"/>
              </a:rPr>
              <a:t>用戶問題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79210" y="2842141"/>
            <a:ext cx="278430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2" charset="-122"/>
                <a:ea typeface="微软雅黑" panose="020B0503020204020204" pitchFamily="2" charset="-122"/>
              </a:rPr>
              <a:t>後端接收問題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541076" y="5678140"/>
            <a:ext cx="218499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2" charset="-122"/>
                <a:ea typeface="微软雅黑" panose="020B0503020204020204" pitchFamily="2" charset="-122"/>
              </a:rPr>
              <a:t>信息</a:t>
            </a:r>
            <a:r>
              <a:rPr lang="zh-CN" altLang="en-US" sz="2800" b="1" dirty="0" smtClean="0">
                <a:latin typeface="微软雅黑" panose="020B0503020204020204" pitchFamily="2" charset="-122"/>
                <a:ea typeface="微软雅黑" panose="020B0503020204020204" pitchFamily="2" charset="-122"/>
              </a:rPr>
              <a:t>檢</a:t>
            </a:r>
            <a:r>
              <a:rPr lang="zh-CN" altLang="en-US" sz="2800" b="1" dirty="0">
                <a:latin typeface="微软雅黑" panose="020B0503020204020204" pitchFamily="2" charset="-122"/>
                <a:ea typeface="微软雅黑" panose="020B0503020204020204" pitchFamily="2" charset="-122"/>
              </a:rPr>
              <a:t>索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99456" y="5629862"/>
            <a:ext cx="21122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2" charset="-122"/>
                <a:ea typeface="微软雅黑" panose="020B0503020204020204" pitchFamily="2" charset="-122"/>
              </a:rPr>
              <a:t>返回答案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039883" y="5629880"/>
            <a:ext cx="21122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2" charset="-122"/>
                <a:ea typeface="微软雅黑" panose="020B0503020204020204" pitchFamily="2" charset="-122"/>
              </a:rPr>
              <a:t>答案生成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165" y="1384935"/>
            <a:ext cx="2657475" cy="126809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055" y="862330"/>
            <a:ext cx="2098040" cy="19799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880" y="3965575"/>
            <a:ext cx="2108200" cy="158115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4939665" y="3812540"/>
            <a:ext cx="1734185" cy="173418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8380" y="3825875"/>
            <a:ext cx="1915160" cy="191516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880" y="1337945"/>
            <a:ext cx="2501265" cy="131508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32785" y="2068195"/>
            <a:ext cx="1205230" cy="58483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10187940" y="3370580"/>
            <a:ext cx="1205230" cy="584835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>
            <a:off x="3474085" y="4606290"/>
            <a:ext cx="1205230" cy="58483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99935" y="2068195"/>
            <a:ext cx="1205230" cy="58483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>
            <a:off x="7099935" y="4606290"/>
            <a:ext cx="1205230" cy="5848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849100" y="6469380"/>
            <a:ext cx="32385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4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矩形 11"/>
          <p:cNvSpPr/>
          <p:nvPr/>
        </p:nvSpPr>
        <p:spPr>
          <a:xfrm>
            <a:off x="0" y="0"/>
            <a:ext cx="12165013" cy="6858000"/>
          </a:xfrm>
          <a:prstGeom prst="rect">
            <a:avLst/>
          </a:prstGeom>
          <a:solidFill>
            <a:srgbClr val="2F2637"/>
          </a:solid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54817" y="1207911"/>
            <a:ext cx="845537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句子向量化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語義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相似度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澳大電力數據平平臺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機器學習預測未來用電量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關鍵字提取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網路爬蟲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 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849100" y="6469380"/>
            <a:ext cx="32385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椭圆 52"/>
          <p:cNvSpPr/>
          <p:nvPr/>
        </p:nvSpPr>
        <p:spPr>
          <a:xfrm>
            <a:off x="3870325" y="5586413"/>
            <a:ext cx="923925" cy="923925"/>
          </a:xfrm>
          <a:prstGeom prst="ellipse">
            <a:avLst/>
          </a:prstGeom>
          <a:solidFill>
            <a:srgbClr val="2F2637"/>
          </a:solid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8" name="椭圆 53"/>
          <p:cNvSpPr/>
          <p:nvPr/>
        </p:nvSpPr>
        <p:spPr>
          <a:xfrm>
            <a:off x="3432175" y="1146175"/>
            <a:ext cx="631825" cy="631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9" name="文本框 54"/>
          <p:cNvSpPr/>
          <p:nvPr/>
        </p:nvSpPr>
        <p:spPr>
          <a:xfrm>
            <a:off x="6886575" y="3486150"/>
            <a:ext cx="326771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  </a:t>
            </a:r>
            <a:r>
              <a:rPr lang="en-US" altLang="zh-CN" sz="32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Umor </a:t>
            </a:r>
            <a:r>
              <a:rPr lang="zh-CN" altLang="en-US" sz="32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华文宋体" panose="02010600040101010101" pitchFamily="2" charset="-122"/>
              </a:rPr>
              <a:t>工作展示</a:t>
            </a:r>
          </a:p>
        </p:txBody>
      </p:sp>
      <p:sp>
        <p:nvSpPr>
          <p:cNvPr id="8200" name="文本框 55"/>
          <p:cNvSpPr/>
          <p:nvPr/>
        </p:nvSpPr>
        <p:spPr>
          <a:xfrm>
            <a:off x="6813550" y="4171950"/>
            <a:ext cx="309880" cy="82994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          </a:t>
            </a:r>
            <a:endParaRPr lang="zh-CN" altLang="en-US" sz="3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1600" dirty="0">
              <a:solidFill>
                <a:srgbClr val="26262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8201" name="直接连接符 56"/>
          <p:cNvSpPr/>
          <p:nvPr/>
        </p:nvSpPr>
        <p:spPr>
          <a:xfrm rot="5400000">
            <a:off x="8612188" y="2478088"/>
            <a:ext cx="0" cy="3600450"/>
          </a:xfrm>
          <a:prstGeom prst="line">
            <a:avLst/>
          </a:prstGeom>
          <a:ln w="1270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202" name="椭圆 58"/>
          <p:cNvSpPr/>
          <p:nvPr/>
        </p:nvSpPr>
        <p:spPr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8203" name="组合 59"/>
          <p:cNvGrpSpPr/>
          <p:nvPr/>
        </p:nvGrpSpPr>
        <p:grpSpPr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8204" name="Freeform 25"/>
            <p:cNvSpPr/>
            <p:nvPr/>
          </p:nvSpPr>
          <p:spPr>
            <a:xfrm>
              <a:off x="893763" y="1676400"/>
              <a:ext cx="655638" cy="655638"/>
            </a:xfrm>
            <a:custGeom>
              <a:avLst/>
              <a:gdLst/>
              <a:ahLst/>
              <a:cxnLst>
                <a:cxn ang="0">
                  <a:pos x="206" y="413"/>
                </a:cxn>
                <a:cxn ang="0">
                  <a:pos x="0" y="0"/>
                </a:cxn>
                <a:cxn ang="0">
                  <a:pos x="413" y="0"/>
                </a:cxn>
                <a:cxn ang="0">
                  <a:pos x="206" y="413"/>
                </a:cxn>
              </a:cxnLst>
              <a:rect l="0" t="0" r="0" b="0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05" name="任意多边形 61"/>
            <p:cNvSpPr/>
            <p:nvPr/>
          </p:nvSpPr>
          <p:spPr>
            <a:xfrm>
              <a:off x="0" y="0"/>
              <a:ext cx="2438400" cy="1774825"/>
            </a:xfrm>
            <a:custGeom>
              <a:avLst/>
              <a:gdLst/>
              <a:ahLst/>
              <a:cxnLst>
                <a:cxn ang="0">
                  <a:pos x="290196" y="0"/>
                </a:cxn>
                <a:cxn ang="0">
                  <a:pos x="2151973" y="0"/>
                </a:cxn>
                <a:cxn ang="0">
                  <a:pos x="2438400" y="286384"/>
                </a:cxn>
                <a:cxn ang="0">
                  <a:pos x="2438400" y="1484673"/>
                </a:cxn>
                <a:cxn ang="0">
                  <a:pos x="2151973" y="1774825"/>
                </a:cxn>
                <a:cxn ang="0">
                  <a:pos x="290196" y="1774825"/>
                </a:cxn>
                <a:cxn ang="0">
                  <a:pos x="0" y="1484673"/>
                </a:cxn>
                <a:cxn ang="0">
                  <a:pos x="0" y="286384"/>
                </a:cxn>
                <a:cxn ang="0">
                  <a:pos x="290196" y="0"/>
                </a:cxn>
                <a:cxn ang="0">
                  <a:pos x="471488" y="425450"/>
                </a:cxn>
                <a:cxn ang="0">
                  <a:pos x="471488" y="598488"/>
                </a:cxn>
                <a:cxn ang="0">
                  <a:pos x="1971676" y="598488"/>
                </a:cxn>
                <a:cxn ang="0">
                  <a:pos x="1971676" y="425450"/>
                </a:cxn>
                <a:cxn ang="0">
                  <a:pos x="471488" y="425450"/>
                </a:cxn>
                <a:cxn ang="0">
                  <a:pos x="471488" y="801688"/>
                </a:cxn>
                <a:cxn ang="0">
                  <a:pos x="471488" y="971551"/>
                </a:cxn>
                <a:cxn ang="0">
                  <a:pos x="1971676" y="971551"/>
                </a:cxn>
                <a:cxn ang="0">
                  <a:pos x="1971676" y="801688"/>
                </a:cxn>
                <a:cxn ang="0">
                  <a:pos x="471488" y="801688"/>
                </a:cxn>
                <a:cxn ang="0">
                  <a:pos x="471488" y="1174750"/>
                </a:cxn>
                <a:cxn ang="0">
                  <a:pos x="471488" y="1347788"/>
                </a:cxn>
                <a:cxn ang="0">
                  <a:pos x="1971676" y="1347788"/>
                </a:cxn>
                <a:cxn ang="0">
                  <a:pos x="1971676" y="1174750"/>
                </a:cxn>
                <a:cxn ang="0">
                  <a:pos x="471488" y="1174750"/>
                </a:cxn>
              </a:cxnLst>
              <a:rect l="0" t="0" r="0" b="0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172" name="椭圆 51"/>
          <p:cNvSpPr/>
          <p:nvPr/>
        </p:nvSpPr>
        <p:spPr>
          <a:xfrm>
            <a:off x="1057275" y="1950403"/>
            <a:ext cx="3635375" cy="363537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82" name="椭圆 14"/>
          <p:cNvSpPr/>
          <p:nvPr/>
        </p:nvSpPr>
        <p:spPr>
          <a:xfrm>
            <a:off x="1078230" y="1950403"/>
            <a:ext cx="3635375" cy="3635375"/>
          </a:xfrm>
          <a:prstGeom prst="ellipse">
            <a:avLst/>
          </a:prstGeom>
          <a:solidFill>
            <a:srgbClr val="2F2637">
              <a:alpha val="50000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83" name="椭圆 15"/>
          <p:cNvSpPr/>
          <p:nvPr/>
        </p:nvSpPr>
        <p:spPr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84" name="文本框 57"/>
          <p:cNvSpPr/>
          <p:nvPr/>
        </p:nvSpPr>
        <p:spPr>
          <a:xfrm>
            <a:off x="1971675" y="2668588"/>
            <a:ext cx="1830070" cy="221488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13800" b="1" dirty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03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849100" y="6469380"/>
            <a:ext cx="32385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6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文本框 20"/>
          <p:cNvSpPr/>
          <p:nvPr/>
        </p:nvSpPr>
        <p:spPr>
          <a:xfrm>
            <a:off x="763588" y="3099435"/>
            <a:ext cx="5276850" cy="23355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通過澳門大學開放的數據介面進行</a:t>
            </a:r>
            <a:r>
              <a:rPr lang="zh-CN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查詢</a:t>
            </a: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，處理後直觀返回用電量</a:t>
            </a:r>
          </a:p>
          <a:p>
            <a:pPr>
              <a:lnSpc>
                <a:spcPts val="3500"/>
              </a:lnSpc>
            </a:pPr>
            <a:endParaRPr lang="zh-CN" sz="2400" dirty="0">
              <a:solidFill>
                <a:srgbClr val="3F3E40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方正姚体" panose="02010601030101010101" pitchFamily="2" charset="-122"/>
            </a:endParaRPr>
          </a:p>
          <a:p>
            <a:pPr>
              <a:lnSpc>
                <a:spcPts val="3500"/>
              </a:lnSpc>
            </a:pP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當然，用戶可以根據需求</a:t>
            </a:r>
            <a:r>
              <a:rPr lang="zh-CN" sz="2400" b="1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增加詢問條件</a:t>
            </a:r>
            <a:r>
              <a:rPr 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，例如 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'</a:t>
            </a:r>
            <a:r>
              <a:rPr lang="zh-CN" altLang="en-US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澳門大學這週的總用電量</a:t>
            </a:r>
            <a:r>
              <a:rPr lang="en-US" altLang="zh-CN" sz="2400" dirty="0">
                <a:solidFill>
                  <a:srgbClr val="3F3E40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'</a:t>
            </a:r>
            <a:endParaRPr lang="zh-CN" altLang="en-US" sz="1600" dirty="0">
              <a:solidFill>
                <a:srgbClr val="3F3E40"/>
              </a:solidFill>
              <a:latin typeface="方正姚体" panose="02010601030101010101" pitchFamily="2" charset="-122"/>
              <a:ea typeface="方正姚体" panose="02010601030101010101" pitchFamily="2" charset="-122"/>
              <a:sym typeface="方正姚体" panose="02010601030101010101" pitchFamily="2" charset="-122"/>
            </a:endParaRPr>
          </a:p>
        </p:txBody>
      </p:sp>
      <p:sp>
        <p:nvSpPr>
          <p:cNvPr id="9225" name="矩形 21"/>
          <p:cNvSpPr/>
          <p:nvPr/>
        </p:nvSpPr>
        <p:spPr>
          <a:xfrm>
            <a:off x="763587" y="985055"/>
            <a:ext cx="3428999" cy="1660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b="1" dirty="0">
                <a:solidFill>
                  <a:srgbClr val="2F2637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數據查詢</a:t>
            </a:r>
            <a:r>
              <a:rPr lang="en-US" altLang="zh-CN" sz="3600" b="1" dirty="0">
                <a:solidFill>
                  <a:srgbClr val="2F2637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zh-CN" sz="2400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方正姚体" panose="02010601030101010101" pitchFamily="2" charset="-122"/>
              </a:rPr>
              <a:t>回復用戶的數據需求</a:t>
            </a:r>
            <a:endParaRPr lang="zh-CN" sz="3200" b="1" dirty="0">
              <a:solidFill>
                <a:srgbClr val="262626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微软雅黑" panose="020B0503020204020204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455" y="-15240"/>
            <a:ext cx="3429000" cy="685927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849100" y="6469380"/>
            <a:ext cx="32385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b="1" dirty="0">
                <a:solidFill>
                  <a:srgbClr val="26262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微软雅黑" panose="020B0503020204020204" pitchFamily="2" charset="-122"/>
                <a:sym typeface="华文宋体" panose="02010600040101010101" pitchFamily="2" charset="-122"/>
              </a:rPr>
              <a:t>7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1934</Words>
  <Application>Microsoft Office PowerPoint</Application>
  <PresentationFormat>自定义</PresentationFormat>
  <Paragraphs>227</Paragraphs>
  <Slides>32</Slides>
  <Notes>0</Notes>
  <HiddenSlides>0</HiddenSlides>
  <MMClips>2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32</vt:i4>
      </vt:variant>
    </vt:vector>
  </HeadingPairs>
  <TitlesOfParts>
    <vt:vector size="35" baseType="lpstr">
      <vt:lpstr>Office 主题</vt:lpstr>
      <vt:lpstr>1_Office 主题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Overall Architecture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administered</cp:lastModifiedBy>
  <cp:revision>180</cp:revision>
  <dcterms:created xsi:type="dcterms:W3CDTF">2015-09-02T15:45:00Z</dcterms:created>
  <dcterms:modified xsi:type="dcterms:W3CDTF">2019-11-26T10:51:20Z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